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2.xml" ContentType="application/vnd.openxmlformats-officedocument.drawingml.diagramQuickStyl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slideLayouts/slideLayout22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2838BEF-8BB2-4498-84A7-C5851F593DF1}">
  <a:tblStyle styleId="{22838BEF-8BB2-4498-84A7-C5851F593DF1}" styleName="Средний стиль 4 - акцент 5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5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Светлый стиль 3 - акцент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50" d="100"/>
          <a:sy n="50" d="100"/>
        </p:scale>
        <p:origin x="-402" y="-504"/>
      </p:cViewPr>
      <p:guideLst>
        <p:guide pos="2160" orient="horz"/>
        <p:guide pos="384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0ED3793-4DFF-4EE2-A217-7E2DAAD26B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B76D5C9-E0FF-4B5D-8506-A5B50F8FE78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 bwMode="auto">
        <a:xfrm rot="16199999">
          <a:off x="-1507113" y="1525587"/>
          <a:ext cx="3846461" cy="795286"/>
        </a:xfrm>
        <a:pattFill prst="pct50">
          <a:fgClr>
            <a:schemeClr val="accent3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defRPr/>
          </a:pPr>
          <a:r>
            <a:rPr lang="ru-RU" sz="3200" b="1" cap="all">
              <a:solidFill>
                <a:srgbClr val="00642D"/>
              </a:solidFill>
              <a:latin typeface="Fedra Sans Pro Book"/>
              <a:ea typeface="Fedra Sans Pro Light"/>
              <a:cs typeface="+mn-cs"/>
            </a:rPr>
            <a:t>Ключевая проблема проекта</a:t>
          </a:r>
          <a:endParaRPr lang="ru-RU" sz="3200" b="1" cap="all">
            <a:solidFill>
              <a:srgbClr val="00642D"/>
            </a:solidFill>
            <a:latin typeface="Fedra Sans Pro Book"/>
            <a:ea typeface="Fedra Sans Pro Light"/>
            <a:cs typeface="+mn-cs"/>
          </a:endParaRPr>
        </a:p>
      </dgm:t>
    </dgm:pt>
    <dgm:pt modelId="{E458869A-E324-4AB8-9D68-0CEFE0F551EC}" type="parTrans" cxnId="{2E474EC0-718E-4ACB-BE91-74D8F2BA8B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714081-184B-429C-B364-9945709A36C8}" type="sibTrans" cxnId="{2E474EC0-718E-4ACB-BE91-74D8F2BA8B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5AD26A-80C6-437B-859B-E9242CD06C5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 bwMode="auto">
        <a:xfrm>
          <a:off x="2456136" y="1312996"/>
          <a:ext cx="3131494" cy="975603"/>
        </a:xfr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77900">
            <a:lnSpc>
              <a:spcPct val="150000"/>
            </a:lnSpc>
            <a:spcBef>
              <a:spcPts val="600"/>
            </a:spcBef>
            <a:spcAft>
              <a:spcPts val="1800"/>
            </a:spcAft>
            <a:buClrTx/>
            <a:buSzTx/>
            <a:buFontTx/>
            <a:buNone/>
            <a:defRPr/>
          </a:pPr>
          <a:endParaRPr lang="ru-RU" sz="1600" b="1" cap="all">
            <a:solidFill>
              <a:srgbClr val="00642D"/>
            </a:solidFill>
            <a:latin typeface="Fedra Sans Pro Book"/>
            <a:ea typeface="Fedra Sans Pro Light"/>
            <a:cs typeface="+mn-cs"/>
          </a:endParaRPr>
        </a:p>
      </dgm:t>
    </dgm:pt>
    <dgm:pt modelId="{888A966B-5D5D-409B-A770-98DA2E645CC5}" type="parTrans" cxnId="{BCDE2BDC-4CA3-4504-AE92-A0D9FAFC0C0B}">
      <dgm:prSet/>
      <dgm:spPr bwMode="auto">
        <a:xfrm>
          <a:off x="813760" y="1800798"/>
          <a:ext cx="1642375" cy="122430"/>
        </a:xfrm>
        <a:noFill/>
        <a:ln w="19050" cap="flat" cmpd="sng" algn="ctr">
          <a:solidFill>
            <a:srgbClr val="A6B72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F3221C2F-83A6-487D-AC44-2DCFB0B67286}" type="sibTrans" cxnId="{BCDE2BDC-4CA3-4504-AE92-A0D9FAFC0C0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3D7CE5-FFA2-4359-A84A-6111F28BE7CC}">
      <dgm:prSet phldrT=""/>
      <dgm:spPr bwMode="auto"/>
      <dgm:t>
        <a:bodyPr/>
        <a:lstStyle/>
        <a:p>
          <a:pPr algn="l">
            <a:defRPr/>
          </a:pPr>
          <a:endParaRPr lang="ru-RU">
            <a:latin typeface="Times New Roman"/>
            <a:cs typeface="Times New Roman"/>
          </a:endParaRPr>
        </a:p>
      </dgm:t>
    </dgm:pt>
    <dgm:pt modelId="{4262F232-D8EC-43BA-BBA5-2106B516E2F4}" type="parTrans" cxnId="{570BA921-694F-4491-8CE0-88C45F7B3F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1D34F-017A-48E5-B691-8C4305B3EA3C}" type="sibTrans" cxnId="{570BA921-694F-4491-8CE0-88C45F7B3F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3D023C-A8C3-41B6-92CF-A772D2A4A7DF}">
      <dgm:prSet phldrT=""/>
      <dgm:spPr bwMode="auto"/>
      <dgm:t>
        <a:bodyPr/>
        <a:lstStyle/>
        <a:p>
          <a:pPr algn="ctr">
            <a:defRPr/>
          </a:pPr>
          <a:r>
            <a:rPr lang="ru-RU">
              <a:latin typeface="Times New Roman"/>
              <a:cs typeface="Times New Roman"/>
            </a:rPr>
            <a:t>Образовательная  среда догматического типа формирует зависимую и пассивную личность и не способствует развитию активности и  социализации детей с различными   образовательными  потребностями.</a:t>
          </a:r>
          <a:endParaRPr lang="ru-RU">
            <a:latin typeface="Times New Roman"/>
            <a:cs typeface="Times New Roman"/>
          </a:endParaRPr>
        </a:p>
      </dgm:t>
    </dgm:pt>
    <dgm:pt modelId="{7B85A158-DD2F-473B-A047-F7BBDA9C4515}" type="sibTrans" cxnId="{D08279E2-4CAB-49BF-94BE-C00004C49F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DB476D7-DE25-400A-867A-8F7545AA2CAF}" type="parTrans" cxnId="{D08279E2-4CAB-49BF-94BE-C00004C49F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D6C66B1-7592-4380-95C5-7E4889ED7220}" type="pres">
      <dgm:prSet presAssocID="{90ED3793-4DFF-4EE2-A217-7E2DAAD26B87}" presName="linearFlow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F05D075-7882-41DB-918A-1861C4E44A0F}" type="pres">
      <dgm:prSet presAssocID="{EB76D5C9-E0FF-4B5D-8506-A5B50F8FE781}" presName="composite" presStyleCnt="0"/>
      <dgm:spPr bwMode="auto"/>
    </dgm:pt>
    <dgm:pt modelId="{8DB35BD6-CDEF-4D28-AC74-E3A4B3FC82A7}" type="pres">
      <dgm:prSet presAssocID="{EB76D5C9-E0FF-4B5D-8506-A5B50F8FE781}" presName="parentText" presStyleLbl="alignNode1" presStyleIdx="0" presStyleCnt="1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DDD6C01-A4ED-4822-B56D-6647B815DFAF}" type="pres">
      <dgm:prSet custLinFactNeighborY="-170" custScaleY="207927" presAssocID="{EB76D5C9-E0FF-4B5D-8506-A5B50F8FE781}" presName="descendantText" presStyleLbl="alignAcc1" presStyleIdx="0" presStyleCnt="1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DC9B2326-4A6E-4BE5-98CA-397DBE885DD7}" type="presOf" srcId="{743D7CE5-FFA2-4359-A84A-6111F28BE7CC}" destId="{DDDD6C01-A4ED-4822-B56D-6647B815DFAF}" srcOrd="0" destOrd="2" presId="urn:microsoft.com/office/officeart/2005/8/layout/chevron2"/>
    <dgm:cxn modelId="{0551DCCC-7D57-476E-8C5A-6B50CA6C3118}" type="presOf" srcId="{EB76D5C9-E0FF-4B5D-8506-A5B50F8FE781}" destId="{8DB35BD6-CDEF-4D28-AC74-E3A4B3FC82A7}" srcOrd="0" destOrd="0" presId="urn:microsoft.com/office/officeart/2005/8/layout/chevron2"/>
    <dgm:cxn modelId="{30ED5AAA-5DC0-48B3-852B-2D77B283AC0E}" type="presOf" srcId="{90ED3793-4DFF-4EE2-A217-7E2DAAD26B87}" destId="{2D6C66B1-7592-4380-95C5-7E4889ED7220}" srcOrd="0" destOrd="0" presId="urn:microsoft.com/office/officeart/2005/8/layout/chevron2"/>
    <dgm:cxn modelId="{2E474EC0-718E-4ACB-BE91-74D8F2BA8BDF}" srcId="{90ED3793-4DFF-4EE2-A217-7E2DAAD26B87}" destId="{EB76D5C9-E0FF-4B5D-8506-A5B50F8FE781}" srcOrd="0" destOrd="0" parTransId="{E458869A-E324-4AB8-9D68-0CEFE0F551EC}" sibTransId="{84714081-184B-429C-B364-9945709A36C8}"/>
    <dgm:cxn modelId="{4AD819B6-6499-4657-BB7E-E656BD844DE1}" type="presOf" srcId="{EE3D023C-A8C3-41B6-92CF-A772D2A4A7DF}" destId="{DDDD6C01-A4ED-4822-B56D-6647B815DFAF}" srcOrd="0" destOrd="1" presId="urn:microsoft.com/office/officeart/2005/8/layout/chevron2"/>
    <dgm:cxn modelId="{D08279E2-4CAB-49BF-94BE-C00004C49FDE}" srcId="{EB76D5C9-E0FF-4B5D-8506-A5B50F8FE781}" destId="{EE3D023C-A8C3-41B6-92CF-A772D2A4A7DF}" srcOrd="1" destOrd="0" parTransId="{ADB476D7-DE25-400A-867A-8F7545AA2CAF}" sibTransId="{7B85A158-DD2F-473B-A047-F7BBDA9C4515}"/>
    <dgm:cxn modelId="{BCDE2BDC-4CA3-4504-AE92-A0D9FAFC0C0B}" srcId="{EB76D5C9-E0FF-4B5D-8506-A5B50F8FE781}" destId="{7D5AD26A-80C6-437B-859B-E9242CD06C57}" srcOrd="0" destOrd="0" parTransId="{888A966B-5D5D-409B-A770-98DA2E645CC5}" sibTransId="{F3221C2F-83A6-487D-AC44-2DCFB0B67286}"/>
    <dgm:cxn modelId="{570BA921-694F-4491-8CE0-88C45F7B3F8B}" srcId="{EB76D5C9-E0FF-4B5D-8506-A5B50F8FE781}" destId="{743D7CE5-FFA2-4359-A84A-6111F28BE7CC}" srcOrd="2" destOrd="0" parTransId="{4262F232-D8EC-43BA-BBA5-2106B516E2F4}" sibTransId="{9471D34F-017A-48E5-B691-8C4305B3EA3C}"/>
    <dgm:cxn modelId="{7BAE8A39-51C7-4944-B9F2-4D3F03CE4F76}" type="presOf" srcId="{7D5AD26A-80C6-437B-859B-E9242CD06C57}" destId="{DDDD6C01-A4ED-4822-B56D-6647B815DFAF}" srcOrd="0" destOrd="0" presId="urn:microsoft.com/office/officeart/2005/8/layout/chevron2"/>
    <dgm:cxn modelId="{6AC12A61-79BF-4FDC-9127-420AF65543B9}" type="presParOf" srcId="{2D6C66B1-7592-4380-95C5-7E4889ED7220}" destId="{BF05D075-7882-41DB-918A-1861C4E44A0F}" srcOrd="0" destOrd="0" presId="urn:microsoft.com/office/officeart/2005/8/layout/chevron2"/>
    <dgm:cxn modelId="{7EADCC4D-F96D-42C9-8841-C7D1AC745989}" type="presParOf" srcId="{BF05D075-7882-41DB-918A-1861C4E44A0F}" destId="{8DB35BD6-CDEF-4D28-AC74-E3A4B3FC82A7}" srcOrd="0" destOrd="0" presId="urn:microsoft.com/office/officeart/2005/8/layout/chevron2"/>
    <dgm:cxn modelId="{042637AC-D689-4FAA-A8C7-2DE1C061ECB7}" type="presParOf" srcId="{BF05D075-7882-41DB-918A-1861C4E44A0F}" destId="{DDDD6C01-A4ED-4822-B56D-6647B815DF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35A6F0B-0678-4B14-9A74-95D8C719D820}">
      <dgm:prSet phldrT="[Текст]" custT="1"/>
      <dgm:spPr bwMode="auto"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Создать профессиональную команду для работы над проектом</a:t>
          </a:r>
          <a:r>
            <a:rPr lang="ru-RU" sz="1600" u="none"/>
            <a:t>.</a:t>
          </a:r>
          <a:endParaRPr lang="ru-RU" sz="1600" b="1">
            <a:solidFill>
              <a:srgbClr val="002060"/>
            </a:solidFill>
            <a:latin typeface="Times New Roman"/>
            <a:ea typeface="Times New Roman"/>
            <a:cs typeface="Times New Roman"/>
          </a:endParaRPr>
        </a:p>
      </dgm:t>
    </dgm:pt>
    <dgm:pt modelId="{6466A9B9-53D1-411A-A922-C517DED695D0}" type="parTrans" cxnId="{B6D20140-9387-4237-AF66-2D1AD9A2BA36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CABC6399-3C5B-4280-89CF-EF9C28EC71D7}" type="sibTrans" cxnId="{B6D20140-9387-4237-AF66-2D1AD9A2BA36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2B096942-7ED4-41C5-815D-8F790825187C}">
      <dgm:prSet phldrT="" custT="1"/>
      <dgm:spPr bwMode="auto"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Разработать оценочные инструменты для анализа состояния образовательной системы</a:t>
          </a:r>
          <a:r>
            <a:rPr lang="ru-RU" sz="1800" b="1" u="none">
              <a:solidFill>
                <a:schemeClr val="tx1"/>
              </a:solidFill>
              <a:latin typeface="Times New Roman"/>
              <a:cs typeface="Times New Roman"/>
            </a:rPr>
            <a:t>.</a:t>
          </a:r>
          <a:endParaRPr lang="ru-RU" sz="18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gm:t>
    </dgm:pt>
    <dgm:pt modelId="{C2EE2D51-CBCC-4EE6-B0D7-BB44297E9F74}" type="parTrans" cxnId="{52B91AAB-1460-4166-9257-ADDBA5B2669E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C511E083-2C0A-4C5A-8E80-1C44D2E0F6DC}" type="sibTrans" cxnId="{52B91AAB-1460-4166-9257-ADDBA5B2669E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1B4684CF-F4B0-47FA-84D1-C64D3003C584}">
      <dgm:prSet phldrT="" custT="1"/>
      <dgm:spPr bwMode="auto"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Обеспечение условий для планомерного повышения показателей параметров (интенсивность, активность, эмоциональность) среды.</a:t>
          </a:r>
          <a:endParaRPr lang="ru-RU" sz="16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gm:t>
    </dgm:pt>
    <dgm:pt modelId="{851347ED-1687-4833-8F68-AE289924649B}" type="sibTrans" cxnId="{2B88E310-2D50-44AD-A04D-37F7E9224D99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A111A231-E07C-42E8-A022-C0654DBD0379}" type="parTrans" cxnId="{2B88E310-2D50-44AD-A04D-37F7E9224D99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1B2C9F7E-755F-46FA-84AE-EADD5A849AD1}">
      <dgm:prSet phldrT="" custT="1"/>
      <dgm:spPr bwMode="auto"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Увеличение доли «творческой» среды и «безмятежной» за счет уменьшения доли «карьерной» и «догматической», создание  музея истории детского сада, летописи дошкольного учреждения,  видеотеки «Традиции детского сада»; выпуск электронной книги «Семейные традиции», осуществление проектной деятельности с родителями.</a:t>
          </a:r>
          <a:r>
            <a:rPr lang="ru-RU" sz="1600" b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.</a:t>
          </a:r>
          <a:endParaRPr/>
        </a:p>
      </dgm:t>
    </dgm:pt>
    <dgm:pt modelId="{B52A21CC-7FD5-4F5F-B9F2-418606D55FE3}" type="sibTrans" cxnId="{F9C7BBC2-FD6D-4375-98B7-7739E87CCABD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F911EE3A-31D9-442A-9209-B6A683A4A3E5}" type="parTrans" cxnId="{F9C7BBC2-FD6D-4375-98B7-7739E87CCABD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6A2A8BFF-1D4A-4A04-8176-E2B6CECA5C24}">
      <dgm:prSet phldrT="" custT="1"/>
      <dgm:spPr bwMode="auto"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Внедрение в Основную образовательную программу дошкольного учреждения учебно-методического комплекта «Социально-эмоциональное развитие детей дошкольного возраста 5-7 лет».</a:t>
          </a:r>
          <a:endParaRPr lang="ru-RU" sz="16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gm:t>
    </dgm:pt>
    <dgm:pt modelId="{CE00BF78-8CE4-4C88-8E4F-FCF43698214B}" type="sibTrans" cxnId="{9C6C5F15-7A06-4BDA-89A9-2DBCC8220FB7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4075A191-74FE-49DD-B60A-F161B8682FC7}" type="parTrans" cxnId="{9C6C5F15-7A06-4BDA-89A9-2DBCC8220FB7}">
      <dgm:prSet/>
      <dgm:spPr bwMode="auto"/>
      <dgm:t>
        <a:bodyPr/>
        <a:lstStyle/>
        <a:p>
          <a:pPr>
            <a:defRPr/>
          </a:pPr>
          <a:endParaRPr lang="ru-RU" sz="1600">
            <a:solidFill>
              <a:srgbClr val="002060"/>
            </a:solidFill>
          </a:endParaRPr>
        </a:p>
      </dgm:t>
    </dgm:pt>
    <dgm:pt modelId="{CAF8E444-08C4-4174-A130-2FCE1786ED9B}" type="pres">
      <dgm:prSet presAssocID="{8806EF14-8BD1-4024-A118-5BE8A189F619}" presName="linear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FF19993-09AA-4D8C-8DA2-A6EEAF0EE91B}" type="pres">
      <dgm:prSet presAssocID="{435A6F0B-0678-4B14-9A74-95D8C719D820}" presName="parentLin" presStyleCnt="0"/>
      <dgm:spPr bwMode="auto"/>
    </dgm:pt>
    <dgm:pt modelId="{0C7DB75F-B3CA-41D9-9D70-F9BC49A88845}" type="pres">
      <dgm:prSet presAssocID="{435A6F0B-0678-4B14-9A74-95D8C719D820}" presName="parentLeftMargin" presStyleLbl="node1" presStyleIdx="0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2E996C15-5DAA-401F-B86B-14523EBF42CD}" type="pres">
      <dgm:prSet custScaleX="139569" custScaleY="78644" presAssocID="{435A6F0B-0678-4B14-9A74-95D8C719D820}" presName="parentText" presStyleLbl="node1" presStyleIdx="0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853ACD7-ED53-4237-A144-2B35DAF65097}" type="pres">
      <dgm:prSet presAssocID="{435A6F0B-0678-4B14-9A74-95D8C719D820}" presName="negativeSpace" presStyleCnt="0"/>
      <dgm:spPr bwMode="auto"/>
    </dgm:pt>
    <dgm:pt modelId="{DF439824-AF92-4F66-996C-E518A183AA4B}" type="pres">
      <dgm:prSet custLinFactNeighborY="-100000" custLinFactY="-1797" presAssocID="{435A6F0B-0678-4B14-9A74-95D8C719D820}" presName="childText" presStyleLbl="conFgAcc1" presStyleIdx="0" presStyleCnt="5">
        <dgm:presLayoutVars>
          <dgm:bulletEnabled val="1"/>
        </dgm:presLayoutVars>
      </dgm:prSet>
      <dgm:spPr bwMode="auto"/>
    </dgm:pt>
    <dgm:pt modelId="{61D32390-99A0-4E6C-8F3C-7B28C871FADF}" type="pres">
      <dgm:prSet presAssocID="{CABC6399-3C5B-4280-89CF-EF9C28EC71D7}" presName="spaceBetweenRectangles" presStyleCnt="0"/>
      <dgm:spPr bwMode="auto"/>
    </dgm:pt>
    <dgm:pt modelId="{26649011-2297-45A1-96D1-089A82FA39F1}" type="pres">
      <dgm:prSet presAssocID="{2B096942-7ED4-41C5-815D-8F790825187C}" presName="parentLin" presStyleCnt="0"/>
      <dgm:spPr bwMode="auto"/>
    </dgm:pt>
    <dgm:pt modelId="{133BA6F4-5741-466A-A789-F6905309ED2A}" type="pres">
      <dgm:prSet presAssocID="{2B096942-7ED4-41C5-815D-8F790825187C}" presName="parentLeftMargin" presStyleLbl="node1" presStyleIdx="0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085663A3-BE2B-4CE8-9E17-071EAC573916}" type="pres">
      <dgm:prSet custLinFactNeighborX="515" custLinFactNeighborY="-50061" custScaleX="142857" custScaleY="86794" presAssocID="{2B096942-7ED4-41C5-815D-8F790825187C}" presName="parentText" presStyleLbl="node1" presStyleIdx="1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CDA9A0B-EDFA-4B87-9C85-3194C68A010E}" type="pres">
      <dgm:prSet presAssocID="{2B096942-7ED4-41C5-815D-8F790825187C}" presName="negativeSpace" presStyleCnt="0"/>
      <dgm:spPr bwMode="auto"/>
    </dgm:pt>
    <dgm:pt modelId="{AB04A589-E59F-40F4-8A93-564FCEF61AC7}" type="pres">
      <dgm:prSet presAssocID="{2B096942-7ED4-41C5-815D-8F790825187C}" presName="childText" presStyleLbl="conFgAcc1" presStyleIdx="1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5025A51-A5FC-4DEA-9981-47860559F822}" type="pres">
      <dgm:prSet presAssocID="{C511E083-2C0A-4C5A-8E80-1C44D2E0F6DC}" presName="spaceBetweenRectangles" presStyleCnt="0"/>
      <dgm:spPr bwMode="auto"/>
    </dgm:pt>
    <dgm:pt modelId="{E921B874-9D0C-427B-BB45-505AC82A7CDB}" type="pres">
      <dgm:prSet presAssocID="{6A2A8BFF-1D4A-4A04-8176-E2B6CECA5C24}" presName="parentLin" presStyleCnt="0"/>
      <dgm:spPr bwMode="auto"/>
    </dgm:pt>
    <dgm:pt modelId="{7F345568-B37C-4236-BD1E-AE060D33F396}" type="pres">
      <dgm:prSet presAssocID="{6A2A8BFF-1D4A-4A04-8176-E2B6CECA5C24}" presName="parentLeftMargin" presStyleLbl="node1" presStyleIdx="1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410049C0-6D19-4070-A7A7-D380741BAD28}" type="pres">
      <dgm:prSet custLinFactNeighborX="5696" custLinFactNeighborY="34417" custScaleX="142857" presAssocID="{6A2A8BFF-1D4A-4A04-8176-E2B6CECA5C24}" presName="parentText" presStyleLbl="node1" presStyleIdx="2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AA84BB5-B051-4FA8-AF9D-4C9B3272EB82}" type="pres">
      <dgm:prSet presAssocID="{6A2A8BFF-1D4A-4A04-8176-E2B6CECA5C24}" presName="negativeSpace" presStyleCnt="0"/>
      <dgm:spPr bwMode="auto"/>
    </dgm:pt>
    <dgm:pt modelId="{79EC58CA-6FFB-4C2D-BB69-8E12B0CB39B5}" type="pres">
      <dgm:prSet presAssocID="{6A2A8BFF-1D4A-4A04-8176-E2B6CECA5C24}" presName="childText" presStyleLbl="conFgAcc1" presStyleIdx="2" presStyleCnt="5">
        <dgm:presLayoutVars>
          <dgm:bulletEnabled val="1"/>
        </dgm:presLayoutVars>
      </dgm:prSet>
      <dgm:spPr bwMode="auto"/>
    </dgm:pt>
    <dgm:pt modelId="{D35D0E98-CB91-47A8-ABCE-203A6266D70A}" type="pres">
      <dgm:prSet presAssocID="{CE00BF78-8CE4-4C88-8E4F-FCF43698214B}" presName="spaceBetweenRectangles" presStyleCnt="0"/>
      <dgm:spPr bwMode="auto"/>
    </dgm:pt>
    <dgm:pt modelId="{49A1B5F9-8437-4689-BA21-31D9A95DB9F8}" type="pres">
      <dgm:prSet presAssocID="{1B2C9F7E-755F-46FA-84AE-EADD5A849AD1}" presName="parentLin" presStyleCnt="0"/>
      <dgm:spPr bwMode="auto"/>
    </dgm:pt>
    <dgm:pt modelId="{29305D8C-0404-43AB-B970-14996FD08387}" type="pres">
      <dgm:prSet presAssocID="{1B2C9F7E-755F-46FA-84AE-EADD5A849AD1}" presName="parentLeftMargin" presStyleLbl="node1" presStyleIdx="2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B3660388-54AD-4054-A9A4-3E0CF5FAD0BF}" type="pres">
      <dgm:prSet custScaleX="144611" custScaleY="165333" presAssocID="{1B2C9F7E-755F-46FA-84AE-EADD5A849AD1}" presName="parentText" presStyleLbl="node1" presStyleIdx="3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B4B8370-4D6F-42BE-83BB-02968D815299}" type="pres">
      <dgm:prSet presAssocID="{1B2C9F7E-755F-46FA-84AE-EADD5A849AD1}" presName="negativeSpace" presStyleCnt="0"/>
      <dgm:spPr bwMode="auto"/>
    </dgm:pt>
    <dgm:pt modelId="{473493C6-0F84-4CDD-B55F-30BB796C117D}" type="pres">
      <dgm:prSet presAssocID="{1B2C9F7E-755F-46FA-84AE-EADD5A849AD1}" presName="childText" presStyleLbl="conFgAcc1" presStyleIdx="3" presStyleCnt="5">
        <dgm:presLayoutVars>
          <dgm:bulletEnabled val="1"/>
        </dgm:presLayoutVars>
      </dgm:prSet>
      <dgm:spPr bwMode="auto"/>
    </dgm:pt>
    <dgm:pt modelId="{186C1E56-4CC0-43AE-BD76-D58D7A15DBE5}" type="pres">
      <dgm:prSet presAssocID="{B52A21CC-7FD5-4F5F-B9F2-418606D55FE3}" presName="spaceBetweenRectangles" presStyleCnt="0"/>
      <dgm:spPr bwMode="auto"/>
    </dgm:pt>
    <dgm:pt modelId="{688B6760-FA79-4922-B8F6-BDA28034C002}" type="pres">
      <dgm:prSet presAssocID="{1B4684CF-F4B0-47FA-84D1-C64D3003C584}" presName="parentLin" presStyleCnt="0"/>
      <dgm:spPr bwMode="auto"/>
    </dgm:pt>
    <dgm:pt modelId="{211CCBAB-1AF4-4E06-8345-546FA3ABB175}" type="pres">
      <dgm:prSet presAssocID="{1B4684CF-F4B0-47FA-84D1-C64D3003C584}" presName="parentLeftMargin" presStyleLbl="node1" presStyleIdx="3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143554A4-EA8B-4E20-AE53-717ECB008F8C}" type="pres">
      <dgm:prSet custScaleX="142857" presAssocID="{1B4684CF-F4B0-47FA-84D1-C64D3003C584}" presName="parentText" presStyleLbl="node1" presStyleIdx="4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6B52C7D-3798-45BF-93A9-77E7414B213B}" type="pres">
      <dgm:prSet presAssocID="{1B4684CF-F4B0-47FA-84D1-C64D3003C584}" presName="negativeSpace" presStyleCnt="0"/>
      <dgm:spPr bwMode="auto"/>
    </dgm:pt>
    <dgm:pt modelId="{9850A183-C1B2-48BE-A0D6-7C086D1FFB64}" type="pres">
      <dgm:prSet presAssocID="{1B4684CF-F4B0-47FA-84D1-C64D3003C584}" presName="childText" presStyleLbl="conFgAcc1" presStyleIdx="4" presStyleCnt="5">
        <dgm:presLayoutVars>
          <dgm:bulletEnabled val="1"/>
        </dgm:presLayoutVars>
      </dgm:prSet>
      <dgm:spPr bwMode="auto"/>
    </dgm:pt>
  </dgm:ptLst>
  <dgm:cxnLst>
    <dgm:cxn modelId="{1E57F428-1966-467E-8EC8-082103F3F182}" type="presOf" srcId="{435A6F0B-0678-4B14-9A74-95D8C719D820}" destId="{2E996C15-5DAA-401F-B86B-14523EBF42CD}" srcOrd="1" destOrd="0" presId="urn:microsoft.com/office/officeart/2005/8/layout/list1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F9B52EDD-3909-4D98-B1D1-083F3FA9C529}" type="presOf" srcId="{435A6F0B-0678-4B14-9A74-95D8C719D820}" destId="{0C7DB75F-B3CA-41D9-9D70-F9BC49A88845}" srcOrd="0" destOrd="0" presId="urn:microsoft.com/office/officeart/2005/8/layout/list1"/>
    <dgm:cxn modelId="{9C6C5F15-7A06-4BDA-89A9-2DBCC8220FB7}" srcId="{8806EF14-8BD1-4024-A118-5BE8A189F619}" destId="{6A2A8BFF-1D4A-4A04-8176-E2B6CECA5C24}" srcOrd="2" destOrd="0" parTransId="{4075A191-74FE-49DD-B60A-F161B8682FC7}" sibTransId="{CE00BF78-8CE4-4C88-8E4F-FCF43698214B}"/>
    <dgm:cxn modelId="{F9C7BBC2-FD6D-4375-98B7-7739E87CCABD}" srcId="{8806EF14-8BD1-4024-A118-5BE8A189F619}" destId="{1B2C9F7E-755F-46FA-84AE-EADD5A849AD1}" srcOrd="3" destOrd="0" parTransId="{F911EE3A-31D9-442A-9209-B6A683A4A3E5}" sibTransId="{B52A21CC-7FD5-4F5F-B9F2-418606D55FE3}"/>
    <dgm:cxn modelId="{D6BD02D3-1444-4D83-B076-DA9433030752}" type="presOf" srcId="{2B096942-7ED4-41C5-815D-8F790825187C}" destId="{085663A3-BE2B-4CE8-9E17-071EAC573916}" srcOrd="1" destOrd="0" presId="urn:microsoft.com/office/officeart/2005/8/layout/list1"/>
    <dgm:cxn modelId="{52B91AAB-1460-4166-9257-ADDBA5B2669E}" srcId="{8806EF14-8BD1-4024-A118-5BE8A189F619}" destId="{2B096942-7ED4-41C5-815D-8F790825187C}" srcOrd="1" destOrd="0" parTransId="{C2EE2D51-CBCC-4EE6-B0D7-BB44297E9F74}" sibTransId="{C511E083-2C0A-4C5A-8E80-1C44D2E0F6DC}"/>
    <dgm:cxn modelId="{EC6C3080-05D2-486F-9645-5B5B7855A6D4}" type="presOf" srcId="{6A2A8BFF-1D4A-4A04-8176-E2B6CECA5C24}" destId="{410049C0-6D19-4070-A7A7-D380741BAD28}" srcOrd="1" destOrd="0" presId="urn:microsoft.com/office/officeart/2005/8/layout/list1"/>
    <dgm:cxn modelId="{2C7BAE28-3CD4-4AB9-A4D3-7EF2154E54FC}" type="presOf" srcId="{1B2C9F7E-755F-46FA-84AE-EADD5A849AD1}" destId="{29305D8C-0404-43AB-B970-14996FD08387}" srcOrd="0" destOrd="0" presId="urn:microsoft.com/office/officeart/2005/8/layout/list1"/>
    <dgm:cxn modelId="{11BEFB16-76EC-495C-8EBE-F07E4E10267E}" type="presOf" srcId="{6A2A8BFF-1D4A-4A04-8176-E2B6CECA5C24}" destId="{7F345568-B37C-4236-BD1E-AE060D33F396}" srcOrd="0" destOrd="0" presId="urn:microsoft.com/office/officeart/2005/8/layout/list1"/>
    <dgm:cxn modelId="{2B88E310-2D50-44AD-A04D-37F7E9224D99}" srcId="{8806EF14-8BD1-4024-A118-5BE8A189F619}" destId="{1B4684CF-F4B0-47FA-84D1-C64D3003C584}" srcOrd="4" destOrd="0" parTransId="{A111A231-E07C-42E8-A022-C0654DBD0379}" sibTransId="{851347ED-1687-4833-8F68-AE289924649B}"/>
    <dgm:cxn modelId="{04472894-DFFB-4332-98EC-4CF35FA3C539}" type="presOf" srcId="{2B096942-7ED4-41C5-815D-8F790825187C}" destId="{133BA6F4-5741-466A-A789-F6905309ED2A}" srcOrd="0" destOrd="0" presId="urn:microsoft.com/office/officeart/2005/8/layout/list1"/>
    <dgm:cxn modelId="{02DDB411-3D8D-4757-98B2-21ECCAFD67B3}" type="presOf" srcId="{1B2C9F7E-755F-46FA-84AE-EADD5A849AD1}" destId="{B3660388-54AD-4054-A9A4-3E0CF5FAD0BF}" srcOrd="1" destOrd="0" presId="urn:microsoft.com/office/officeart/2005/8/layout/list1"/>
    <dgm:cxn modelId="{E53DB753-3443-41F6-81B4-79887A7EA182}" type="presOf" srcId="{8806EF14-8BD1-4024-A118-5BE8A189F619}" destId="{CAF8E444-08C4-4174-A130-2FCE1786ED9B}" srcOrd="0" destOrd="0" presId="urn:microsoft.com/office/officeart/2005/8/layout/list1"/>
    <dgm:cxn modelId="{1C96EB2A-E700-423D-9D69-AE1380670BB9}" type="presOf" srcId="{1B4684CF-F4B0-47FA-84D1-C64D3003C584}" destId="{211CCBAB-1AF4-4E06-8345-546FA3ABB175}" srcOrd="0" destOrd="0" presId="urn:microsoft.com/office/officeart/2005/8/layout/list1"/>
    <dgm:cxn modelId="{9839E0C8-38F7-462C-8E3B-CB72CFAEB337}" type="presOf" srcId="{1B4684CF-F4B0-47FA-84D1-C64D3003C584}" destId="{143554A4-EA8B-4E20-AE53-717ECB008F8C}" srcOrd="1" destOrd="0" presId="urn:microsoft.com/office/officeart/2005/8/layout/list1"/>
    <dgm:cxn modelId="{BB2EE274-013C-47A0-9166-7FD819D6240F}" type="presParOf" srcId="{CAF8E444-08C4-4174-A130-2FCE1786ED9B}" destId="{0FF19993-09AA-4D8C-8DA2-A6EEAF0EE91B}" srcOrd="0" destOrd="0" presId="urn:microsoft.com/office/officeart/2005/8/layout/list1"/>
    <dgm:cxn modelId="{E32D70BE-6A38-43F0-A7A7-A581CFA43F86}" type="presParOf" srcId="{0FF19993-09AA-4D8C-8DA2-A6EEAF0EE91B}" destId="{0C7DB75F-B3CA-41D9-9D70-F9BC49A88845}" srcOrd="0" destOrd="0" presId="urn:microsoft.com/office/officeart/2005/8/layout/list1"/>
    <dgm:cxn modelId="{FF607703-DCFF-4BAB-BA50-CF2B2BAAFC86}" type="presParOf" srcId="{0FF19993-09AA-4D8C-8DA2-A6EEAF0EE91B}" destId="{2E996C15-5DAA-401F-B86B-14523EBF42CD}" srcOrd="1" destOrd="0" presId="urn:microsoft.com/office/officeart/2005/8/layout/list1"/>
    <dgm:cxn modelId="{5D9DCF89-CD94-49EE-89B1-A5192FE75207}" type="presParOf" srcId="{CAF8E444-08C4-4174-A130-2FCE1786ED9B}" destId="{B853ACD7-ED53-4237-A144-2B35DAF65097}" srcOrd="1" destOrd="0" presId="urn:microsoft.com/office/officeart/2005/8/layout/list1"/>
    <dgm:cxn modelId="{4AAE93F7-C236-405D-891E-24D2E0C912AA}" type="presParOf" srcId="{CAF8E444-08C4-4174-A130-2FCE1786ED9B}" destId="{DF439824-AF92-4F66-996C-E518A183AA4B}" srcOrd="2" destOrd="0" presId="urn:microsoft.com/office/officeart/2005/8/layout/list1"/>
    <dgm:cxn modelId="{93E8AD96-DB12-4C16-B9F4-E66CE1B1AE84}" type="presParOf" srcId="{CAF8E444-08C4-4174-A130-2FCE1786ED9B}" destId="{61D32390-99A0-4E6C-8F3C-7B28C871FADF}" srcOrd="3" destOrd="0" presId="urn:microsoft.com/office/officeart/2005/8/layout/list1"/>
    <dgm:cxn modelId="{F24E1638-3148-4565-95F3-3A148E816E07}" type="presParOf" srcId="{CAF8E444-08C4-4174-A130-2FCE1786ED9B}" destId="{26649011-2297-45A1-96D1-089A82FA39F1}" srcOrd="4" destOrd="0" presId="urn:microsoft.com/office/officeart/2005/8/layout/list1"/>
    <dgm:cxn modelId="{C634DDC1-18D7-4CAD-B250-55B328761AE3}" type="presParOf" srcId="{26649011-2297-45A1-96D1-089A82FA39F1}" destId="{133BA6F4-5741-466A-A789-F6905309ED2A}" srcOrd="0" destOrd="0" presId="urn:microsoft.com/office/officeart/2005/8/layout/list1"/>
    <dgm:cxn modelId="{D7AF2FD6-96CD-4EF3-A620-5BC155BA127B}" type="presParOf" srcId="{26649011-2297-45A1-96D1-089A82FA39F1}" destId="{085663A3-BE2B-4CE8-9E17-071EAC573916}" srcOrd="1" destOrd="0" presId="urn:microsoft.com/office/officeart/2005/8/layout/list1"/>
    <dgm:cxn modelId="{A5B86062-0788-4A15-8381-EDDDC65F649E}" type="presParOf" srcId="{CAF8E444-08C4-4174-A130-2FCE1786ED9B}" destId="{FCDA9A0B-EDFA-4B87-9C85-3194C68A010E}" srcOrd="5" destOrd="0" presId="urn:microsoft.com/office/officeart/2005/8/layout/list1"/>
    <dgm:cxn modelId="{8923A105-B495-44A6-B084-5792F36EDDA1}" type="presParOf" srcId="{CAF8E444-08C4-4174-A130-2FCE1786ED9B}" destId="{AB04A589-E59F-40F4-8A93-564FCEF61AC7}" srcOrd="6" destOrd="0" presId="urn:microsoft.com/office/officeart/2005/8/layout/list1"/>
    <dgm:cxn modelId="{DB38A1C7-F9E5-4735-9F7B-E212B52504E6}" type="presParOf" srcId="{CAF8E444-08C4-4174-A130-2FCE1786ED9B}" destId="{25025A51-A5FC-4DEA-9981-47860559F822}" srcOrd="7" destOrd="0" presId="urn:microsoft.com/office/officeart/2005/8/layout/list1"/>
    <dgm:cxn modelId="{D62D7057-9546-4879-9D29-0E02FA3B28F2}" type="presParOf" srcId="{CAF8E444-08C4-4174-A130-2FCE1786ED9B}" destId="{E921B874-9D0C-427B-BB45-505AC82A7CDB}" srcOrd="8" destOrd="0" presId="urn:microsoft.com/office/officeart/2005/8/layout/list1"/>
    <dgm:cxn modelId="{DE0F6FE0-4BBF-489D-9A15-759F9C06B9EA}" type="presParOf" srcId="{E921B874-9D0C-427B-BB45-505AC82A7CDB}" destId="{7F345568-B37C-4236-BD1E-AE060D33F396}" srcOrd="0" destOrd="0" presId="urn:microsoft.com/office/officeart/2005/8/layout/list1"/>
    <dgm:cxn modelId="{DDFE930D-0C29-4001-A45B-C155A3CDA007}" type="presParOf" srcId="{E921B874-9D0C-427B-BB45-505AC82A7CDB}" destId="{410049C0-6D19-4070-A7A7-D380741BAD28}" srcOrd="1" destOrd="0" presId="urn:microsoft.com/office/officeart/2005/8/layout/list1"/>
    <dgm:cxn modelId="{82627AA1-872E-442D-ADA6-2AB8F038564D}" type="presParOf" srcId="{CAF8E444-08C4-4174-A130-2FCE1786ED9B}" destId="{2AA84BB5-B051-4FA8-AF9D-4C9B3272EB82}" srcOrd="9" destOrd="0" presId="urn:microsoft.com/office/officeart/2005/8/layout/list1"/>
    <dgm:cxn modelId="{0462A40B-55E9-4AF3-BC09-31DA20F4CDAF}" type="presParOf" srcId="{CAF8E444-08C4-4174-A130-2FCE1786ED9B}" destId="{79EC58CA-6FFB-4C2D-BB69-8E12B0CB39B5}" srcOrd="10" destOrd="0" presId="urn:microsoft.com/office/officeart/2005/8/layout/list1"/>
    <dgm:cxn modelId="{9301A3D6-C8A5-41AC-8BDE-672FEFC3FF91}" type="presParOf" srcId="{CAF8E444-08C4-4174-A130-2FCE1786ED9B}" destId="{D35D0E98-CB91-47A8-ABCE-203A6266D70A}" srcOrd="11" destOrd="0" presId="urn:microsoft.com/office/officeart/2005/8/layout/list1"/>
    <dgm:cxn modelId="{9D7985AD-26A3-4CF7-A5FD-9CEEEB1685D9}" type="presParOf" srcId="{CAF8E444-08C4-4174-A130-2FCE1786ED9B}" destId="{49A1B5F9-8437-4689-BA21-31D9A95DB9F8}" srcOrd="12" destOrd="0" presId="urn:microsoft.com/office/officeart/2005/8/layout/list1"/>
    <dgm:cxn modelId="{AB01A829-7695-429B-9FC1-3F07159B116B}" type="presParOf" srcId="{49A1B5F9-8437-4689-BA21-31D9A95DB9F8}" destId="{29305D8C-0404-43AB-B970-14996FD08387}" srcOrd="0" destOrd="0" presId="urn:microsoft.com/office/officeart/2005/8/layout/list1"/>
    <dgm:cxn modelId="{3DDB4525-0F5A-4360-A32F-E3C8CEDDB202}" type="presParOf" srcId="{49A1B5F9-8437-4689-BA21-31D9A95DB9F8}" destId="{B3660388-54AD-4054-A9A4-3E0CF5FAD0BF}" srcOrd="1" destOrd="0" presId="urn:microsoft.com/office/officeart/2005/8/layout/list1"/>
    <dgm:cxn modelId="{A3123C8C-C032-4313-A047-5BFDD854EEE8}" type="presParOf" srcId="{CAF8E444-08C4-4174-A130-2FCE1786ED9B}" destId="{9B4B8370-4D6F-42BE-83BB-02968D815299}" srcOrd="13" destOrd="0" presId="urn:microsoft.com/office/officeart/2005/8/layout/list1"/>
    <dgm:cxn modelId="{0CC7C43F-2E22-47A7-9E27-B9484ADE32FE}" type="presParOf" srcId="{CAF8E444-08C4-4174-A130-2FCE1786ED9B}" destId="{473493C6-0F84-4CDD-B55F-30BB796C117D}" srcOrd="14" destOrd="0" presId="urn:microsoft.com/office/officeart/2005/8/layout/list1"/>
    <dgm:cxn modelId="{95A27A5B-3A94-4A70-BAFB-8E5D9FCBE666}" type="presParOf" srcId="{CAF8E444-08C4-4174-A130-2FCE1786ED9B}" destId="{186C1E56-4CC0-43AE-BD76-D58D7A15DBE5}" srcOrd="15" destOrd="0" presId="urn:microsoft.com/office/officeart/2005/8/layout/list1"/>
    <dgm:cxn modelId="{0316ECF6-8EBF-43F5-A7F2-7BCF646840D5}" type="presParOf" srcId="{CAF8E444-08C4-4174-A130-2FCE1786ED9B}" destId="{688B6760-FA79-4922-B8F6-BDA28034C002}" srcOrd="16" destOrd="0" presId="urn:microsoft.com/office/officeart/2005/8/layout/list1"/>
    <dgm:cxn modelId="{2AB058C4-77D4-423F-9366-923892FD3B09}" type="presParOf" srcId="{688B6760-FA79-4922-B8F6-BDA28034C002}" destId="{211CCBAB-1AF4-4E06-8345-546FA3ABB175}" srcOrd="0" destOrd="0" presId="urn:microsoft.com/office/officeart/2005/8/layout/list1"/>
    <dgm:cxn modelId="{2338161A-A07D-482E-82DB-AA2BA5F06F5B}" type="presParOf" srcId="{688B6760-FA79-4922-B8F6-BDA28034C002}" destId="{143554A4-EA8B-4E20-AE53-717ECB008F8C}" srcOrd="1" destOrd="0" presId="urn:microsoft.com/office/officeart/2005/8/layout/list1"/>
    <dgm:cxn modelId="{C31B57D6-51F8-45A2-8C33-98772A9A1411}" type="presParOf" srcId="{CAF8E444-08C4-4174-A130-2FCE1786ED9B}" destId="{F6B52C7D-3798-45BF-93A9-77E7414B213B}" srcOrd="17" destOrd="0" presId="urn:microsoft.com/office/officeart/2005/8/layout/list1"/>
    <dgm:cxn modelId="{20806C35-A615-49D9-A863-F056FFEB9EA5}" type="presParOf" srcId="{CAF8E444-08C4-4174-A130-2FCE1786ED9B}" destId="{9850A183-C1B2-48BE-A0D6-7C086D1FFB64}" srcOrd="18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95769344" name=""/>
      <dsp:cNvGrpSpPr/>
    </dsp:nvGrpSpPr>
    <dsp:grpSpPr bwMode="auto">
      <a:xfrm>
        <a:off x="0" y="0"/>
        <a:ext cx="11233248" cy="5214613"/>
        <a:chOff x="0" y="0"/>
        <a:chExt cx="11233248" cy="5214613"/>
      </a:xfrm>
    </dsp:grpSpPr>
    <dsp:sp modelId="{8DB35BD6-CDEF-4D28-AC74-E3A4B3FC82A7}">
      <dsp:nvSpPr>
        <dsp:cNvPr id="0" name=""/>
        <dsp:cNvSpPr/>
      </dsp:nvSpPr>
      <dsp:spPr bwMode="auto">
        <a:xfrm rot="5400000">
          <a:off x="-577676" y="1932692"/>
          <a:ext cx="3851178" cy="2695825"/>
        </a:xfrm>
        <a:prstGeom prst="chevron">
          <a:avLst>
            <a:gd name="adj" fmla="val 50000"/>
          </a:avLst>
        </a:prstGeom>
        <a:pattFill prst="pct50">
          <a:fgClr>
            <a:schemeClr val="accent3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rgbClr val="FE9E00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200" b="1" cap="all">
              <a:solidFill>
                <a:srgbClr val="00642D"/>
              </a:solidFill>
              <a:latin typeface="Fedra Sans Pro Book"/>
              <a:ea typeface="Fedra Sans Pro Light"/>
              <a:cs typeface="+mn-cs"/>
            </a:rPr>
            <a:t>Ключевая проблема проекта</a:t>
          </a:r>
          <a:endParaRPr lang="ru-RU" sz="3200" b="1" cap="all">
            <a:solidFill>
              <a:srgbClr val="00642D"/>
            </a:solidFill>
            <a:latin typeface="Fedra Sans Pro Book"/>
            <a:ea typeface="Fedra Sans Pro Light"/>
            <a:cs typeface="+mn-cs"/>
          </a:endParaRPr>
        </a:p>
      </dsp:txBody>
      <dsp:txXfrm rot="-5400000">
        <a:off x="1" y="2702929"/>
        <a:ext cx="2695825" cy="1155353"/>
      </dsp:txXfrm>
    </dsp:sp>
    <dsp:sp modelId="{DDDD6C01-A4ED-4822-B56D-6647B815DFAF}">
      <dsp:nvSpPr>
        <dsp:cNvPr id="0" name=""/>
        <dsp:cNvSpPr/>
      </dsp:nvSpPr>
      <dsp:spPr bwMode="auto">
        <a:xfrm rot="5400000">
          <a:off x="4360672" y="-1664847"/>
          <a:ext cx="5207728" cy="8537422"/>
        </a:xfrm>
        <a:prstGeom prst="round2SameRect">
          <a:avLst>
            <a:gd name="adj1" fmla="val 16667"/>
            <a:gd name="adj2" fmla="val 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rgbClr val="FE9E00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77900">
            <a:lnSpc>
              <a:spcPct val="150000"/>
            </a:lnSpc>
            <a:spcBef>
              <a:spcPts val="0"/>
            </a:spcBef>
            <a:spcAft>
              <a:spcPts val="1800"/>
            </a:spcAft>
            <a:buClrTx/>
            <a:buSzTx/>
            <a:buFontTx/>
            <a:buChar char="••"/>
            <a:defRPr/>
          </a:pPr>
          <a:endParaRPr lang="ru-RU" sz="1600" b="1" cap="all">
            <a:solidFill>
              <a:srgbClr val="00642D"/>
            </a:solidFill>
            <a:latin typeface="Fedra Sans Pro Book"/>
            <a:ea typeface="Fedra Sans Pro Light"/>
            <a:cs typeface="+mn-cs"/>
          </a:endParaRPr>
        </a:p>
        <a:p>
          <a:pPr marL="285750" lvl="1" indent="-28575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3600">
              <a:latin typeface="Times New Roman"/>
              <a:cs typeface="Times New Roman"/>
            </a:rPr>
            <a:t>Образовательная  среда догматического типа формирует зависимую и пассивную личность и не способствует развитию активности и  социализации детей с различными   образовательными  потребностями.</a:t>
          </a:r>
          <a:endParaRPr lang="ru-RU" sz="3600">
            <a:latin typeface="Times New Roman"/>
            <a:cs typeface="Times New Roman"/>
          </a:endParaRPr>
        </a:p>
        <a:p>
          <a:pPr marL="285750" lvl="1" indent="-28575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endParaRPr lang="ru-RU" sz="3600">
            <a:latin typeface="Times New Roman"/>
            <a:cs typeface="Times New Roman"/>
          </a:endParaRPr>
        </a:p>
      </dsp:txBody>
      <dsp:txXfrm rot="-5400000">
        <a:off x="2695825" y="254220"/>
        <a:ext cx="8283202" cy="4699288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04431646" name=""/>
      <dsp:cNvGrpSpPr/>
    </dsp:nvGrpSpPr>
    <dsp:grpSpPr bwMode="auto">
      <a:xfrm>
        <a:off x="0" y="0"/>
        <a:ext cx="10816244" cy="4805144"/>
        <a:chOff x="0" y="0"/>
        <a:chExt cx="10816244" cy="4805144"/>
      </a:xfrm>
    </dsp:grpSpPr>
    <dsp:sp modelId="{DF439824-AF92-4F66-996C-E518A183AA4B}">
      <dsp:nvSpPr>
        <dsp:cNvPr id="0" name=""/>
        <dsp:cNvSpPr/>
      </dsp:nvSpPr>
      <dsp:spPr bwMode="auto">
        <a:xfrm>
          <a:off x="0" y="149793"/>
          <a:ext cx="10816244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996C15-5DAA-401F-B86B-14523EBF42CD}">
      <dsp:nvSpPr>
        <dsp:cNvPr id="0" name=""/>
        <dsp:cNvSpPr/>
      </dsp:nvSpPr>
      <dsp:spPr bwMode="auto">
        <a:xfrm>
          <a:off x="526552" y="97736"/>
          <a:ext cx="10288656" cy="464314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86180" tIns="0" rIns="286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Создать профессиональную команду для работы над проектом</a:t>
          </a:r>
          <a:r>
            <a:rPr lang="ru-RU" sz="1600" u="none"/>
            <a:t>.</a:t>
          </a:r>
          <a:endParaRPr lang="ru-RU" sz="1600" b="1">
            <a:solidFill>
              <a:srgbClr val="002060"/>
            </a:solidFill>
            <a:latin typeface="Times New Roman"/>
            <a:ea typeface="Times New Roman"/>
            <a:cs typeface="Times New Roman"/>
          </a:endParaRPr>
        </a:p>
      </dsp:txBody>
      <dsp:txXfrm>
        <a:off x="549218" y="120402"/>
        <a:ext cx="10243324" cy="418982"/>
      </dsp:txXfrm>
    </dsp:sp>
    <dsp:sp modelId="{AB04A589-E59F-40F4-8A93-564FCEF61AC7}">
      <dsp:nvSpPr>
        <dsp:cNvPr id="0" name=""/>
        <dsp:cNvSpPr/>
      </dsp:nvSpPr>
      <dsp:spPr bwMode="auto">
        <a:xfrm>
          <a:off x="0" y="1096081"/>
          <a:ext cx="10816244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85663A3-BE2B-4CE8-9E17-071EAC573916}">
      <dsp:nvSpPr>
        <dsp:cNvPr id="0" name=""/>
        <dsp:cNvSpPr/>
      </dsp:nvSpPr>
      <dsp:spPr bwMode="auto">
        <a:xfrm>
          <a:off x="517584" y="583290"/>
          <a:ext cx="10298659" cy="512431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86180" tIns="0" rIns="286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Разработать оценочные инструменты для анализа состояния образовательной системы</a:t>
          </a:r>
          <a:r>
            <a:rPr lang="ru-RU" sz="1800" b="1" u="none">
              <a:solidFill>
                <a:schemeClr val="tx1"/>
              </a:solidFill>
              <a:latin typeface="Times New Roman"/>
              <a:cs typeface="Times New Roman"/>
            </a:rPr>
            <a:t>.</a:t>
          </a:r>
          <a:endParaRPr lang="ru-RU" sz="18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sp:txBody>
      <dsp:txXfrm>
        <a:off x="542599" y="608305"/>
        <a:ext cx="10248629" cy="462401"/>
      </dsp:txXfrm>
    </dsp:sp>
    <dsp:sp modelId="{79EC58CA-6FFB-4C2D-BB69-8E12B0CB39B5}">
      <dsp:nvSpPr>
        <dsp:cNvPr id="0" name=""/>
        <dsp:cNvSpPr/>
      </dsp:nvSpPr>
      <dsp:spPr bwMode="auto">
        <a:xfrm>
          <a:off x="0" y="2003281"/>
          <a:ext cx="10816244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10049C0-6D19-4070-A7A7-D380741BAD28}">
      <dsp:nvSpPr>
        <dsp:cNvPr id="0" name=""/>
        <dsp:cNvSpPr/>
      </dsp:nvSpPr>
      <dsp:spPr bwMode="auto">
        <a:xfrm>
          <a:off x="517584" y="1911278"/>
          <a:ext cx="10298659" cy="590400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86180" tIns="0" rIns="286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Внедрение в Основную образовательную программу дошкольного учреждения учебно-методического комплекта «Социально-эмоциональное развитие детей дошкольного возраста 5-7 лет».</a:t>
          </a:r>
          <a:endParaRPr lang="ru-RU" sz="16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sp:txBody>
      <dsp:txXfrm>
        <a:off x="546405" y="1940100"/>
        <a:ext cx="10241017" cy="532758"/>
      </dsp:txXfrm>
    </dsp:sp>
    <dsp:sp modelId="{473493C6-0F84-4CDD-B55F-30BB796C117D}">
      <dsp:nvSpPr>
        <dsp:cNvPr id="0" name=""/>
        <dsp:cNvSpPr/>
      </dsp:nvSpPr>
      <dsp:spPr bwMode="auto">
        <a:xfrm>
          <a:off x="0" y="3296206"/>
          <a:ext cx="10816244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3660388-54AD-4054-A9A4-3E0CF5FAD0BF}">
      <dsp:nvSpPr>
        <dsp:cNvPr id="0" name=""/>
        <dsp:cNvSpPr/>
      </dsp:nvSpPr>
      <dsp:spPr bwMode="auto">
        <a:xfrm>
          <a:off x="508595" y="2615281"/>
          <a:ext cx="10296797" cy="976126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86180" tIns="0" rIns="28618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Увеличение доли «творческой» среды и «безмятежной» за счет уменьшения доли «карьерной» и «догматической», создание  музея истории детского сада, летописи дошкольного учреждения,  видеотеки «Традиции детского сада»; выпуск электронной книги «Семейные традиции», осуществление проектной деятельности с родителями.</a:t>
          </a:r>
          <a:r>
            <a:rPr lang="ru-RU" sz="1600" b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.</a:t>
          </a:r>
          <a:endParaRPr/>
        </a:p>
      </dsp:txBody>
      <dsp:txXfrm>
        <a:off x="556246" y="2662932"/>
        <a:ext cx="10201495" cy="880824"/>
      </dsp:txXfrm>
    </dsp:sp>
    <dsp:sp modelId="{9850A183-C1B2-48BE-A0D6-7C086D1FFB64}">
      <dsp:nvSpPr>
        <dsp:cNvPr id="0" name=""/>
        <dsp:cNvSpPr/>
      </dsp:nvSpPr>
      <dsp:spPr bwMode="auto">
        <a:xfrm>
          <a:off x="0" y="4203407"/>
          <a:ext cx="10816244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43554A4-EA8B-4E20-AE53-717ECB008F8C}">
      <dsp:nvSpPr>
        <dsp:cNvPr id="0" name=""/>
        <dsp:cNvSpPr/>
      </dsp:nvSpPr>
      <dsp:spPr bwMode="auto">
        <a:xfrm>
          <a:off x="514933" y="3908206"/>
          <a:ext cx="10298659" cy="590400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86180" tIns="0" rIns="28618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u="none">
              <a:solidFill>
                <a:schemeClr val="tx1"/>
              </a:solidFill>
              <a:latin typeface="Times New Roman"/>
              <a:cs typeface="Times New Roman"/>
            </a:rPr>
            <a:t>Обеспечение условий для планомерного повышения показателей параметров (интенсивность, активность, эмоциональность) среды.</a:t>
          </a:r>
          <a:endParaRPr lang="ru-RU" sz="1600" b="1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sp:txBody>
      <dsp:txXfrm>
        <a:off x="543754" y="3937028"/>
        <a:ext cx="1024101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0000000000001"/>
      <dgm:constr type="h" for="ch" forName="sp" refType="w" refFor="des" refForName="parentText" op="gte" fact="-0.300000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.000000" type="chevron" r:blip="">
            <dgm:adjLst/>
          </dgm:shape>
          <dgm:presOf axis="self" ptType="node"/>
          <dgm:constrLst>
            <dgm:constr type="lMarg" refType="primFontSz" fact="0.050000"/>
            <dgm:constr type="rMarg" refType="primFontSz" fact="0.050000"/>
            <dgm:constr type="tMarg" refType="primFontSz" fact="0.050000"/>
            <dgm:constr type="bMarg" refType="primFontSz" fact="0.050000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.00000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.00000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rMarg" refType="primFontSz" fact="0.050000"/>
              </dgm:constrLst>
            </dgm:if>
            <dgm:else name="Name9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lMarg" refType="primFontSz" fact="0.050000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правление созданием личностно-развивающей образовательной среды»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186649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ППК «Управление созданием личностно-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развивающей образовательной среды»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едогогич команд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 bwMode="auto">
          <a:xfrm>
            <a:off x="520088" y="1728756"/>
            <a:ext cx="145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>
              <a:latin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етодология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758348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1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етодология 2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1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>
              <a:latin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етодология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9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>
              <a:latin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етодология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9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>
              <a:latin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етодология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 bwMode="auto">
          <a:xfrm>
            <a:off x="520088" y="2041662"/>
            <a:ext cx="1455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9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>
              <a:latin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Навигация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Навигация 2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Навигация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877144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>
              <a:latin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Навигация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877144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>
              <a:latin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правление созданием личностно-развивающей образовательной среды 25_Title Slide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186649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ППК «Управление созданием личностно-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Навигация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 bwMode="auto">
          <a:xfrm>
            <a:off x="520088" y="1985236"/>
            <a:ext cx="145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20088" y="3326447"/>
            <a:ext cx="14556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>
              <a:latin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витие ЛП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             </a:t>
            </a: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витие ЛП 2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2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             </a:t>
            </a:r>
            <a:r>
              <a:rPr lang="ru-RU" sz="12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витие ЛП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   </a:t>
            </a: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>
              <a:latin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витие ЛП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   </a:t>
            </a: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>
              <a:latin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витие ЛП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 bwMode="auto">
          <a:xfrm>
            <a:off x="520088" y="1933940"/>
            <a:ext cx="145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                      </a:t>
            </a: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>
              <a:latin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ниверсальный 2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9891520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latin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ниверсальный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891520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latin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ниверсальн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 bwMode="auto">
          <a:xfrm>
            <a:off x="3634608" y="508936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ниверсальный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3634608" y="508936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правление созданием личностно-развивающей образовательной среды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ППК «Управление созданием личностно-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ниверсальный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auto"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1400">
                <a:latin typeface="Verdana"/>
              </a:rPr>
              <a:t>ЛИЧНОСТНОГО ПОТЕНЦИАЛА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Базов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29691" y="374660"/>
            <a:ext cx="740833" cy="61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4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7"/>
            <a:ext cx="12192000" cy="1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75"/>
          <p:cNvSpPr>
            <a:spLocks noChangeShapeType="1"/>
          </p:cNvSpPr>
          <p:nvPr userDrawn="1"/>
        </p:nvSpPr>
        <p:spPr bwMode="auto">
          <a:xfrm>
            <a:off x="429700" y="1219200"/>
            <a:ext cx="11330516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</p:spPr>
        <p:txBody>
          <a:bodyPr lIns="45718" tIns="45718" rIns="45718" bIns="45718"/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hape 203"/>
          <p:cNvSpPr/>
          <p:nvPr userDrawn="1"/>
        </p:nvSpPr>
        <p:spPr bwMode="auto">
          <a:xfrm>
            <a:off x="2288128" y="393708"/>
            <a:ext cx="2770716" cy="32008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defTabSz="457200">
              <a:lnSpc>
                <a:spcPct val="80000"/>
              </a:lnSpc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</a:defRPr>
            </a:pPr>
            <a:r>
              <a:rPr lang="bg-BG" sz="1300" cap="all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t>Развитие </a:t>
            </a:r>
            <a:r>
              <a:rPr lang="bg-BG" sz="1300" cap="all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t>личностного</a:t>
            </a:r>
            <a:r>
              <a:rPr lang="bg-BG" sz="1300" cap="all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t> потенциала</a:t>
            </a:r>
            <a:endParaRPr sz="1300" cap="all">
              <a:solidFill>
                <a:srgbClr val="424242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  <p:sp>
        <p:nvSpPr>
          <p:cNvPr id="6" name="Shape 207"/>
          <p:cNvSpPr/>
          <p:nvPr userDrawn="1"/>
        </p:nvSpPr>
        <p:spPr bwMode="auto">
          <a:xfrm>
            <a:off x="5130800" y="372542"/>
            <a:ext cx="2855384" cy="15388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</a:defRPr>
            </a:lvl1pPr>
          </a:lstStyle>
          <a:p>
            <a:pPr defTabSz="457200">
              <a:defRPr/>
            </a:pPr>
            <a:r>
              <a:rPr lang="ru-RU" sz="1000"/>
              <a:t>Программа повышения квалификации</a:t>
            </a:r>
            <a:endParaRPr lang="ru-RU" sz="1000">
              <a:latin typeface="Fedra Sans Pro Light"/>
              <a:ea typeface="Fedra Sans Pro Light"/>
              <a:cs typeface="Fedra Sans Pro Light"/>
            </a:endParaRPr>
          </a:p>
        </p:txBody>
      </p:sp>
      <p:sp>
        <p:nvSpPr>
          <p:cNvPr id="7" name="Shape 207"/>
          <p:cNvSpPr/>
          <p:nvPr userDrawn="1"/>
        </p:nvSpPr>
        <p:spPr bwMode="auto">
          <a:xfrm>
            <a:off x="5154088" y="850909"/>
            <a:ext cx="2078567" cy="1231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</a:defRPr>
            </a:lvl1pPr>
          </a:lstStyle>
          <a:p>
            <a:pPr defTabSz="457200">
              <a:defRPr/>
            </a:pPr>
            <a:r>
              <a:rPr lang="uk-UA" sz="800"/>
              <a:t>Управленческий</a:t>
            </a:r>
            <a:r>
              <a:rPr lang="uk-UA" sz="800"/>
              <a:t> модуль</a:t>
            </a:r>
            <a:endParaRPr lang="ru-RU" sz="80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0030899" y="387359"/>
            <a:ext cx="817034" cy="60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6"/>
          <p:cNvSpPr txBox="1">
            <a:spLocks noChangeArrowheads="1"/>
          </p:cNvSpPr>
          <p:nvPr userDrawn="1"/>
        </p:nvSpPr>
        <p:spPr bwMode="auto">
          <a:xfrm>
            <a:off x="11010916" y="713327"/>
            <a:ext cx="749300" cy="2751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alibri"/>
              </a:defRPr>
            </a:lvl9pPr>
          </a:lstStyle>
          <a:p>
            <a:pPr algn="r" defTabSz="457200">
              <a:spcBef>
                <a:spcPts val="0"/>
              </a:spcBef>
              <a:spcAft>
                <a:spcPts val="0"/>
              </a:spcAft>
              <a:defRPr/>
            </a:pPr>
            <a:fld id="{09842485-0916-4382-8D3F-9726DEB56ECB}" type="slidenum">
              <a:rPr lang="ru-RU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t/>
            </a:fld>
            <a:endParaRPr 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ользовательский макет" preserve="0" showMasterPhAnim="0" userDrawn="1">
  <p:cSld name="Пользовательский макет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 bwMode="auto"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ППК «Управление созданием личностно-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0" t="0" r="11570" b="0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 bwMode="auto">
          <a:xfrm>
            <a:off x="520088" y="2036532"/>
            <a:ext cx="145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ПРОГРАММА                    ПО РАЗВИТИЮ 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20088" y="3429040"/>
            <a:ext cx="1455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latin typeface="Verdana"/>
              </a:rPr>
              <a:t>ППК «Управление созданием личностно-</a:t>
            </a:r>
            <a:endParaRPr/>
          </a:p>
          <a:p>
            <a:pPr>
              <a:defRPr/>
            </a:pPr>
            <a:r>
              <a:rPr lang="ru-RU" sz="1000">
                <a:latin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едогогич команд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 bwMode="auto"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1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едогогич команд 2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0" t="0" r="23915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11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едогогич команд 3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9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>
              <a:latin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30244"/>
            <a:ext cx="853458" cy="6326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06757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едогогич команд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 bwMode="auto"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Verdana"/>
              </a:rPr>
              <a:t>ПРОГРАММА ПО РАЗВИТИЮ </a:t>
            </a:r>
            <a:endParaRPr/>
          </a:p>
          <a:p>
            <a:pPr>
              <a:defRPr/>
            </a:pPr>
            <a:r>
              <a:rPr lang="ru-RU" sz="900">
                <a:latin typeface="Verdana"/>
              </a:rPr>
              <a:t>ЛИЧНОСТНОГО ПОТЕНЦИАЛА</a:t>
            </a:r>
            <a:endParaRPr/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0" i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>
              <a:latin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331634" y="330244"/>
            <a:ext cx="853458" cy="6326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1682" y="406757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600">
          <a:solidFill>
            <a:srgbClr val="330099"/>
          </a:solidFill>
          <a:latin typeface="Verdana"/>
          <a:ea typeface="Verdana"/>
          <a:cs typeface="Verdan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accent1"/>
          </a:solidFill>
          <a:latin typeface="Verdana"/>
          <a:ea typeface="Verdana"/>
          <a:cs typeface="Verdan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0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4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 fill="norm" stroke="1" extrusionOk="0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Rectangle 4"/>
          <p:cNvSpPr/>
          <p:nvPr/>
        </p:nvSpPr>
        <p:spPr bwMode="auto">
          <a:xfrm>
            <a:off x="4536831" y="4730262"/>
            <a:ext cx="7397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АВТОРЫ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Кривоногова З.Б.,  заведующий ДОУ 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Тарасова  Н.Л.,      старший воспитатель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 </a:t>
            </a: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Ботникова</a:t>
            </a: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  Н.Ю.,   педагог-психолог</a:t>
            </a:r>
            <a:endParaRPr/>
          </a:p>
          <a:p>
            <a:pPr>
              <a:defRPr/>
            </a:pPr>
            <a:endParaRPr lang="ru-RU" sz="2000">
              <a:solidFill>
                <a:schemeClr val="bg1"/>
              </a:solidFill>
              <a:latin typeface="SB Sans Text Thin"/>
              <a:cs typeface="SB Sans Text Thin"/>
            </a:endParaRP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SB Sans Text Thin"/>
                <a:cs typeface="SB Sans Text Thin"/>
              </a:rPr>
              <a:t>                              2021</a:t>
            </a:r>
            <a:endParaRPr lang="ru-RU" sz="2000">
              <a:solidFill>
                <a:schemeClr val="bg1"/>
              </a:solidFill>
              <a:latin typeface="SB Sans Text Thin"/>
              <a:cs typeface="SB Sans Text Thin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74968" y="1587549"/>
            <a:ext cx="85595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/>
              <a:t>УПРАВЛЕНЧЕСКИЙ    ПРОЕКТ</a:t>
            </a:r>
            <a:endParaRPr/>
          </a:p>
          <a:p>
            <a:pPr algn="ctr">
              <a:defRPr/>
            </a:pPr>
            <a:r>
              <a:rPr lang="ru-RU" sz="2400" b="1"/>
              <a:t>«ТРАДИЦИИ СЕМЬИ – ТРАДИЦИИ  ДЕТСКОГО САДА»</a:t>
            </a:r>
            <a:endParaRPr/>
          </a:p>
          <a:p>
            <a:pPr algn="ctr">
              <a:defRPr/>
            </a:pPr>
            <a:r>
              <a:rPr lang="ru-RU" sz="2400" b="1"/>
              <a:t>СОЗДАНИЕ   ТВОРЧЕСКОЙ </a:t>
            </a:r>
            <a:endParaRPr lang="ru-RU" sz="2400" b="1"/>
          </a:p>
          <a:p>
            <a:pPr algn="ctr">
              <a:defRPr/>
            </a:pPr>
            <a:r>
              <a:rPr lang="ru-RU" sz="2400" b="1"/>
              <a:t>  </a:t>
            </a:r>
            <a:r>
              <a:rPr lang="ru-RU" sz="2400" b="1"/>
              <a:t>ЛИЧНОСТНО-РАЗВИВАЮЩЕЙ </a:t>
            </a:r>
            <a:r>
              <a:rPr lang="ru-RU" sz="2400" b="1"/>
              <a:t> ОБРАЗОВАТЕЛЬНОЙ  </a:t>
            </a:r>
            <a:r>
              <a:rPr lang="ru-RU" sz="2400" b="1"/>
              <a:t>СРЕДЫ  ДОУ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408079" y="871910"/>
            <a:ext cx="7655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SB Sans Text Thin"/>
                <a:cs typeface="SB Sans Text Thin"/>
              </a:rPr>
              <a:t>Муниципальное казенное дошкольное  образовательное учреждение «</a:t>
            </a:r>
            <a:r>
              <a:rPr lang="ru-RU">
                <a:solidFill>
                  <a:schemeClr val="bg1"/>
                </a:solidFill>
                <a:latin typeface="SB Sans Text Thin"/>
                <a:cs typeface="SB Sans Text Thin"/>
              </a:rPr>
              <a:t>Кетовский</a:t>
            </a:r>
            <a:r>
              <a:rPr lang="ru-RU">
                <a:solidFill>
                  <a:schemeClr val="bg1"/>
                </a:solidFill>
                <a:latin typeface="SB Sans Text Thin"/>
                <a:cs typeface="SB Sans Text Thin"/>
              </a:rPr>
              <a:t> детский сад </a:t>
            </a:r>
            <a:r>
              <a:rPr lang="ru-RU">
                <a:solidFill>
                  <a:schemeClr val="bg1"/>
                </a:solidFill>
                <a:latin typeface="SB Sans Text Thin"/>
                <a:cs typeface="SB Sans Text Thin"/>
              </a:rPr>
              <a:t>общеразвивающего</a:t>
            </a:r>
            <a:r>
              <a:rPr lang="ru-RU">
                <a:solidFill>
                  <a:schemeClr val="bg1"/>
                </a:solidFill>
                <a:latin typeface="SB Sans Text Thin"/>
                <a:cs typeface="SB Sans Text Thin"/>
              </a:rPr>
              <a:t> вида 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281006" y="565345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Ø"/>
              <a:defRPr/>
            </a:pPr>
            <a:endParaRPr lang="ru-RU" b="1">
              <a:solidFill>
                <a:srgbClr val="00642D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defRPr/>
            </a:pPr>
            <a:r>
              <a:rPr lang="ru-RU" sz="24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Задачи  проекта: </a:t>
            </a:r>
            <a:endParaRPr/>
          </a:p>
          <a:p>
            <a:pPr marL="457200" lvl="0" indent="-457200">
              <a:buFont typeface="Wingdings"/>
              <a:buChar char="Ø"/>
              <a:defRPr/>
            </a:pPr>
            <a:endParaRPr lang="ru-RU" b="1">
              <a:solidFill>
                <a:srgbClr val="00642D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4" name="Объект 4"/>
          <p:cNvGraphicFramePr>
            <a:graphicFrameLocks xmlns:a="http://schemas.openxmlformats.org/drawingml/2006/main"/>
          </p:cNvGraphicFramePr>
          <p:nvPr/>
        </p:nvGraphicFramePr>
        <p:xfrm>
          <a:off x="838200" y="1412776"/>
          <a:ext cx="10816244" cy="4805144"/>
          <a:chOff x="0" y="0"/>
          <a:chExt cx="10816244" cy="480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pSp>
        <p:nvGrpSpPr>
          <p:cNvPr id="5" name="Группа 4"/>
          <p:cNvGrpSpPr/>
          <p:nvPr/>
        </p:nvGrpSpPr>
        <p:grpSpPr bwMode="auto">
          <a:xfrm>
            <a:off x="1341398" y="2415174"/>
            <a:ext cx="10012402" cy="531360"/>
            <a:chOff x="500620" y="1549040"/>
            <a:chExt cx="10012402" cy="531360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500620" y="1549040"/>
              <a:ext cx="10012402" cy="531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 bwMode="auto">
            <a:xfrm>
              <a:off x="526559" y="1574979"/>
              <a:ext cx="9960524" cy="4794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none">
                  <a:solidFill>
                    <a:schemeClr val="tx1"/>
                  </a:solidFill>
                  <a:latin typeface="Times New Roman"/>
                  <a:cs typeface="Times New Roman"/>
                </a:rPr>
                <a:t>Осуществить оценку текущего состояния образовательной системы с целью выявления творческих компонентов, необходимых для личностно-развивающей образовательной среды.</a:t>
              </a:r>
              <a:endPara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85531" y="1317436"/>
            <a:ext cx="1200646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28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Результаты </a:t>
            </a:r>
            <a:r>
              <a:rPr lang="ru-RU" sz="28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проекта  </a:t>
            </a:r>
            <a:r>
              <a:rPr lang="ru-RU" sz="28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и </a:t>
            </a:r>
            <a:r>
              <a:rPr lang="ru-RU" sz="28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Способы  их  </a:t>
            </a:r>
            <a:r>
              <a:rPr lang="ru-RU" sz="28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ДОСТИЖЕНИЯ</a:t>
            </a:r>
            <a:endParaRPr/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53979" y="1948070"/>
            <a:ext cx="11071077" cy="4286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defRPr/>
            </a:pPr>
            <a:r>
              <a:rPr lang="ru-RU" sz="3200" i="1">
                <a:latin typeface="Times New Roman"/>
                <a:cs typeface="Times New Roman"/>
              </a:rPr>
              <a:t>   </a:t>
            </a:r>
            <a:r>
              <a:rPr lang="ru-RU" sz="2800" i="1">
                <a:latin typeface="Times New Roman"/>
                <a:cs typeface="Times New Roman"/>
              </a:rPr>
              <a:t>Продукты и эффекты:</a:t>
            </a:r>
            <a:endParaRPr lang="en-US" sz="2800" i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   - создание ПОС в дошкольном учреждении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   - создание летописи детского сада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   - открытие музея истории детского сада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   -  выпуск электронной книги «Семейные традиции»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   -  создание видеотеки «Традиции детского сада»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  - Осуществление </a:t>
            </a:r>
            <a:r>
              <a:rPr lang="ru-RU" sz="2800">
                <a:latin typeface="Times New Roman"/>
                <a:cs typeface="Times New Roman"/>
              </a:rPr>
              <a:t>проектной деятельности с </a:t>
            </a:r>
            <a:r>
              <a:rPr lang="ru-RU" sz="2800">
                <a:latin typeface="Times New Roman"/>
                <a:cs typeface="Times New Roman"/>
              </a:rPr>
              <a:t>родителями «Семейные  </a:t>
            </a:r>
            <a:r>
              <a:rPr lang="ru-RU" sz="2800">
                <a:latin typeface="Times New Roman"/>
                <a:cs typeface="Times New Roman"/>
              </a:rPr>
              <a:t>традиции – культурное  наследие»</a:t>
            </a:r>
            <a:endParaRPr/>
          </a:p>
          <a:p>
            <a:pPr>
              <a:defRPr/>
            </a:pPr>
            <a:r>
              <a:rPr lang="ru-RU" sz="2800" i="1">
                <a:latin typeface="Times New Roman"/>
                <a:cs typeface="Times New Roman"/>
              </a:rPr>
              <a:t>   Методы, технологии:  </a:t>
            </a:r>
            <a:r>
              <a:rPr lang="ru-RU" sz="2800">
                <a:latin typeface="Times New Roman"/>
                <a:cs typeface="Times New Roman"/>
              </a:rPr>
              <a:t>кейс метод,  проектный метод и др.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65264" y="878810"/>
            <a:ext cx="113451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Риски и Способы их минимизации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.</a:t>
            </a:r>
            <a:endParaRPr lang="ru-RU" sz="3200" b="1" cap="all">
              <a:solidFill>
                <a:srgbClr val="00642D"/>
              </a:solidFill>
              <a:latin typeface="SB Sans Text Semibold"/>
              <a:ea typeface="FedraSansPro-LightItalic"/>
              <a:cs typeface="SB Sans Text Semibold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864523" y="1529543"/>
          <a:ext cx="10873047" cy="498818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{7DF18680-E054-41AD-8BC1-D1AEF772440D}</a:tableStyleId>
              </a:tblPr>
              <a:tblGrid>
                <a:gridCol w="5758311"/>
                <a:gridCol w="5114736"/>
              </a:tblGrid>
              <a:tr h="45235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Риски</a:t>
                      </a:r>
                      <a:endParaRPr lang="ru-RU" sz="28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Способы минимизации</a:t>
                      </a:r>
                      <a:endParaRPr lang="ru-RU" sz="28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930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Снижение активности родителей во взаимодействии с дошкольным учреждением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- Внедрение УМК «Школа возможностей»</a:t>
                      </a:r>
                      <a:endParaRPr lang="ru-RU"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- Разработка проектов для привлечения внимания родителей к взаимодействию с детским садом 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256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Низкая мотивация педагогов по включению в проект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Повышение мотивации педагогов за счет привлечения премиального фонда ДОУ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1981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Недостаточный уровень профессиональной компетентности педагогов по вопросам организации ЛРОС в дошкольном учреждении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Организация ПОС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1981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Низкий уровень развития эмоционального интеллекта педагогов и родителей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Психологические  тренинги  для педагогов и  родителей  по совершенствованию эмоционального  интеллекта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550505" y="938454"/>
            <a:ext cx="88855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endParaRPr lang="ru-RU" b="1" cap="all">
              <a:solidFill>
                <a:srgbClr val="00642D"/>
              </a:solidFill>
              <a:latin typeface="SB Sans Text Semibold"/>
              <a:ea typeface="FedraSansPro-LightItalic"/>
              <a:cs typeface="SB Sans Text Semibold"/>
            </a:endParaRP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РЕСУРСНОЕ    ОБЕСПЕЧЕНИЕ  ПРОЕКТА </a:t>
            </a:r>
            <a:endParaRPr/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endParaRPr lang="ru-RU" b="1" cap="all">
              <a:solidFill>
                <a:srgbClr val="00642D"/>
              </a:solidFill>
              <a:latin typeface="SB Sans Text Semibold"/>
              <a:ea typeface="FedraSansPro-LightItalic"/>
              <a:cs typeface="SB Sans Text Semibold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545432" y="1941095"/>
          <a:ext cx="11277599" cy="405819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{7DF18680-E054-41AD-8BC1-D1AEF772440D}</a:tableStyleId>
              </a:tblPr>
              <a:tblGrid>
                <a:gridCol w="4767716"/>
                <a:gridCol w="6509883"/>
              </a:tblGrid>
              <a:tr h="55963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Виды   ресурсов</a:t>
                      </a: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30125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Кадровые</a:t>
                      </a: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-Творческий педагогический коллектив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-Творческая группа обучена программе РЛП</a:t>
                      </a: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3599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Программно-методические</a:t>
                      </a: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FontTx/>
                        <a:buChar char="-"/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 Наличие</a:t>
                      </a:r>
                      <a:r>
                        <a:rPr lang="ru-RU" sz="2400">
                          <a:latin typeface="Times New Roman"/>
                          <a:cs typeface="Times New Roman"/>
                        </a:rPr>
                        <a:t> программы ЛРОС</a:t>
                      </a:r>
                      <a:endParaRPr/>
                    </a:p>
                    <a:p>
                      <a:pPr>
                        <a:buFontTx/>
                        <a:buNone/>
                        <a:defRPr/>
                      </a:pP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37435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Материальные</a:t>
                      </a: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- Наличие  помещения  для  проведения совместных детско-родительских встреч и для  создания  музея </a:t>
                      </a:r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82880" y="562392"/>
          <a:ext cx="11720944" cy="620770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{BDBED569-4797-4DF1-A0F4-6AAB3CD982D8}</a:tableStyleId>
              </a:tblPr>
              <a:tblGrid>
                <a:gridCol w="506147"/>
                <a:gridCol w="3498223"/>
                <a:gridCol w="6297594"/>
                <a:gridCol w="1418980"/>
              </a:tblGrid>
              <a:tr h="2583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крупного изменения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Какой конкретный результат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ожидается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Когда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</a:rPr>
                        <a:t>делается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>
                    <a:solidFill>
                      <a:schemeClr val="accent2"/>
                    </a:solidFill>
                  </a:tcPr>
                </a:tc>
              </a:tr>
              <a:tr h="129169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Изменения в образовательной подсистеме ДОУ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29169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Первый год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5467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Обновление содержания Программы воспитания  МКДОУ «</a:t>
                      </a:r>
                      <a:r>
                        <a:rPr lang="ru-RU" sz="1050" u="none" strike="noStrike" spc="0"/>
                        <a:t>Кетовский</a:t>
                      </a:r>
                      <a:r>
                        <a:rPr lang="ru-RU" sz="1050" u="none" strike="noStrike" spc="0"/>
                        <a:t> детский сад общеразвивающего вида № 4»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Внесены соответствующие изменения, Разработаны соответствующие программы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август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2022</a:t>
                      </a:r>
                      <a:r>
                        <a:rPr lang="ru-RU" sz="105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258338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Внесение изменений </a:t>
                      </a:r>
                      <a:r>
                        <a:rPr lang="ru-RU" sz="1050" u="none" strike="noStrike" spc="0"/>
                        <a:t>в</a:t>
                      </a:r>
                      <a:r>
                        <a:rPr lang="ru-RU" sz="1050" u="none" strike="noStrike" spc="0"/>
                        <a:t>  </a:t>
                      </a:r>
                      <a:r>
                        <a:rPr lang="ru-RU" sz="1050" u="none" strike="noStrike" spc="0"/>
                        <a:t>Программу </a:t>
                      </a:r>
                      <a:r>
                        <a:rPr lang="ru-RU" sz="1050" u="none" strike="noStrike" spc="0"/>
                        <a:t>развития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Системность и преемственность в реализации воспитательных и образовательных задач,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исключение дублирования в работе ДОУ, фиксация  внимания  на актуальных проблемах.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август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387508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 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Изменения  в организационной подсистеме </a:t>
                      </a:r>
                      <a:r>
                        <a:rPr lang="ru-RU" sz="1050" u="none" strike="noStrike" spc="0"/>
                        <a:t>ДОУ</a:t>
                      </a:r>
                      <a:r>
                        <a:rPr lang="ru-RU" sz="1050" u="none" strike="noStrike" spc="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3528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целостного нормативно-­правового обеспечения развития ЛРОС </a:t>
                      </a:r>
                      <a:r>
                        <a:rPr lang="ru-RU" sz="1050" u="none" strike="noStrike" spc="0"/>
                        <a:t>ДОУ</a:t>
                      </a:r>
                      <a:endParaRPr lang="ru-RU" sz="1050"/>
                    </a:p>
                  </a:txBody>
                  <a:tcPr marL="29562" marR="29562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Пакет нормативно­</a:t>
                      </a:r>
                      <a:r>
                        <a:rPr lang="ru-RU" sz="1050"/>
                        <a:t>-</a:t>
                      </a:r>
                      <a:r>
                        <a:rPr lang="ru-RU" sz="1050" u="none" strike="noStrike" spc="0"/>
                        <a:t>правовых документов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Январь  – сентябрь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258338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 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Изменения в предметно-пространственной среде ДОУ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1667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</a:t>
                      </a:r>
                      <a:r>
                        <a:rPr lang="ru-RU" sz="1050" u="none" strike="noStrike" spc="0"/>
                        <a:t>разнообразной,</a:t>
                      </a:r>
                      <a:r>
                        <a:rPr lang="ru-RU" sz="1050" u="none" strike="noStrike" spc="0"/>
                        <a:t>  </a:t>
                      </a:r>
                      <a:r>
                        <a:rPr lang="ru-RU" sz="1050" u="none" strike="noStrike" spc="0"/>
                        <a:t>многофункциональной</a:t>
                      </a:r>
                      <a:r>
                        <a:rPr lang="ru-RU" sz="1050" u="none" strike="noStrike" spc="0"/>
                        <a:t>, гибкой,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Автономной  пространственно- предметной образовательной </a:t>
                      </a:r>
                      <a:r>
                        <a:rPr lang="ru-RU" sz="1050" u="none" strike="noStrike" spc="0"/>
                        <a:t>среды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Полифункциональные зоны в группах, функциональные пространства холлов и коридоров ДОУ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сентябрь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2022-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май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266425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 музея  «История детского сада» в  детском саду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Обеспечение   музея   мебелью,  необходимым оборудованием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Июнь 2022-август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38983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3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 летописи детского сада, видеотеки «Традиции детского сада» 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Альбом «Летопись детского сада»,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Видеотека  «Традиции детского сада</a:t>
                      </a:r>
                      <a:r>
                        <a:rPr lang="ru-RU" sz="1050" u="none" strike="noStrike" spc="0"/>
                        <a:t>»</a:t>
                      </a:r>
                      <a:endParaRPr lang="ru-RU" sz="1050"/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Июнь 2022-август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387508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4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электронной книги «Семейные традиции»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Электронная книга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«Семейные </a:t>
                      </a:r>
                      <a:r>
                        <a:rPr lang="ru-RU" sz="1050" u="none" strike="noStrike" spc="0"/>
                        <a:t>традиции</a:t>
                      </a:r>
                      <a:endParaRPr lang="ru-RU" sz="1050"/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Июнь 2022-декабрь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332510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 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Изменения в ресурсном обеспечении </a:t>
                      </a:r>
                      <a:r>
                        <a:rPr lang="ru-RU" sz="1050" u="none" strike="noStrike" spc="0"/>
                        <a:t>ДОУ</a:t>
                      </a:r>
                      <a:r>
                        <a:rPr lang="ru-RU" sz="1050" u="none" strike="noStrike" spc="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1667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Изменения в профессиональной подготовке и корпоративной культуре педагогов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/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Рост числа педагогов, активно использующих современные  технологии, владеющие методами проектной и исследовательской деятельности, участвующих в сетевом сообществе, участвующих и побеждающих в конкурсах, фестивалях различных уровней, владеющих корпоративной </a:t>
                      </a:r>
                      <a:r>
                        <a:rPr lang="ru-RU" sz="1050" u="none" strike="noStrike" spc="0"/>
                        <a:t>культурой</a:t>
                      </a:r>
                      <a:endParaRPr lang="ru-RU" sz="1050"/>
                    </a:p>
                  </a:txBody>
                  <a:tcPr marL="29562" marR="29562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сентябрь 2022 – 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май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29284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программно-методического ресурса,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обеспечивающего успешное создание ЛРОС </a:t>
                      </a:r>
                      <a:r>
                        <a:rPr lang="ru-RU" sz="1050" u="none" strike="noStrike" spc="0"/>
                        <a:t>ДОУ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 </a:t>
                      </a:r>
                      <a:endParaRPr lang="ru-RU" sz="1050"/>
                    </a:p>
                  </a:txBody>
                  <a:tcPr marL="29562" marR="29562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Сценарии проектов, конспектов, дидактические материалы, диагностический</a:t>
                      </a:r>
                      <a:endParaRPr lang="ru-RU" sz="105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 оценочные инструментарии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Июнь 2022</a:t>
                      </a:r>
                      <a:endParaRPr lang="ru-RU" sz="105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- май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129169">
                <a:tc gridSpan="4">
                  <a:txBody>
                    <a:bodyPr/>
                    <a:p>
                      <a:pPr indent="-228600" algn="ctr">
                        <a:spcAft>
                          <a:spcPts val="0"/>
                        </a:spcAft>
                        <a:tabLst>
                          <a:tab pos="2818130" algn="l"/>
                        </a:tabLst>
                        <a:defRPr/>
                      </a:pPr>
                      <a:r>
                        <a:rPr lang="ru-RU" sz="1050" u="none" strike="noStrike" spc="0"/>
                        <a:t>Изменения в управлении ДОУ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562" marR="29562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49774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1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Внесение изменений в локальные акты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Локальные  акты,  регламентирующие деятельность проекта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Декабрь 2021 - август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  <a:tr h="259596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Создание творческих групп для разработки проектов и </a:t>
                      </a:r>
                      <a:r>
                        <a:rPr lang="ru-RU" sz="1050" u="none" strike="noStrike" spc="0"/>
                        <a:t>подпроектов</a:t>
                      </a:r>
                      <a:endParaRPr lang="ru-RU" sz="1050"/>
                    </a:p>
                  </a:txBody>
                  <a:tcPr marL="29562" marR="29562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Локальные акты, </a:t>
                      </a:r>
                      <a:r>
                        <a:rPr lang="ru-RU" sz="1050" u="none" strike="noStrike" spc="0"/>
                        <a:t>регламентирущие</a:t>
                      </a:r>
                      <a:r>
                        <a:rPr lang="ru-RU" sz="1050" u="none" strike="noStrike" spc="0"/>
                        <a:t> деятельность творческих групп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u="none" strike="noStrike" spc="0"/>
                        <a:t>Февраль 2022 - август 2022</a:t>
                      </a: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9562" marR="29562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097280" y="185609"/>
            <a:ext cx="1080654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ПЛАН СОЗДАНИЯ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ЛРОС. КОНТУРЫ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«ДОРОЖНОЙ КАРТЫ»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ПРОЕКТА    1 год</a:t>
            </a:r>
            <a:endParaRPr lang="ru-RU" b="1" cap="all">
              <a:solidFill>
                <a:srgbClr val="00642D"/>
              </a:solidFill>
              <a:latin typeface="SB Sans Text Semibold"/>
              <a:ea typeface="FedraSansPro-LightItalic"/>
              <a:cs typeface="SB Sans Text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548639" y="814099"/>
          <a:ext cx="11427229" cy="582944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{22838BEF-8BB2-4498-84A7-C5851F593DF1}</a:tableStyleId>
              </a:tblPr>
              <a:tblGrid>
                <a:gridCol w="486344"/>
                <a:gridCol w="4021637"/>
                <a:gridCol w="5555788"/>
                <a:gridCol w="1363460"/>
              </a:tblGrid>
              <a:tr h="166254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 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Наименование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Крупного изменения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Какой конкретный результат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ожидается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Когда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делается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>
                    <a:solidFill>
                      <a:schemeClr val="accent2"/>
                    </a:solidFill>
                  </a:tcPr>
                </a:tc>
              </a:tr>
              <a:tr h="300114">
                <a:tc gridSpan="4">
                  <a:txBody>
                    <a:bodyPr/>
                    <a:p>
                      <a:pPr marL="50800" indent="2857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 </a:t>
                      </a:r>
                      <a:endParaRPr lang="ru-RU" sz="1200"/>
                    </a:p>
                    <a:p>
                      <a:pPr marL="50800" indent="2857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Изменения в образовательной подсистеме ДОУ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436" marR="22436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76896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Внедрение УМК 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«Социально­-эмоциональное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развитие детей» дошкольников (5-7 лет)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Педагоги обучены работе с УМК, внедрен УМК «Социально­-эмоциональное развитие детей» в старших и подготовительных группах, положительная динамика в состоянии эмоционального </a:t>
                      </a:r>
                      <a:r>
                        <a:rPr lang="ru-RU" sz="1200" u="none" strike="noStrike" spc="0"/>
                        <a:t>фона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февраль 2022 –сентябрь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338598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проектов детско- взрослых сообществ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 музея истории детского сада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сентябрь 2022 - 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май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225087">
                <a:tc gridSpan="4">
                  <a:txBody>
                    <a:bodyPr/>
                    <a:p>
                      <a:pPr marL="50800" indent="2857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 </a:t>
                      </a:r>
                      <a:endParaRPr lang="ru-RU" sz="1200"/>
                    </a:p>
                    <a:p>
                      <a:pPr marL="50800" indent="2857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Изменения в организационной подсистеме ДОУ</a:t>
                      </a:r>
                      <a:endParaRPr lang="ru-RU" sz="1200"/>
                    </a:p>
                    <a:p>
                      <a:pPr marL="50800" indent="2857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436" marR="22436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5418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Организация профессиональных обучающихся сообществ (ПОС) Внедрение соглашений в образовательную среду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Создано ПОС, внесены изменения в структуре методической службы, каждый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Месяц рассматриваются и обсуждаются МАО при проведении занятий, внесены изменения в систему стимулирования педагогов, вовлеченных в </a:t>
                      </a:r>
                      <a:r>
                        <a:rPr lang="ru-RU" sz="1200" u="none" strike="noStrike" spc="0"/>
                        <a:t>ПОС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/>
                        <a:t> 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2022-2023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35606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</a:t>
                      </a:r>
                      <a:r>
                        <a:rPr lang="ru-RU" sz="1200" u="none" strike="noStrike" spc="0"/>
                        <a:t>оперативного</a:t>
                      </a:r>
                      <a:r>
                        <a:rPr lang="ru-RU" sz="1200" u="none" strike="noStrike" spc="0"/>
                        <a:t> </a:t>
                      </a:r>
                      <a:r>
                        <a:rPr lang="ru-RU" sz="1200" u="none" strike="noStrike" spc="0"/>
                        <a:t>Информационного </a:t>
                      </a:r>
                      <a:r>
                        <a:rPr lang="ru-RU" sz="1200" u="none" strike="noStrike" spc="0"/>
                        <a:t>обеспечения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развития ЛРОСДОУ </a:t>
                      </a:r>
                      <a:endParaRPr lang="ru-RU" sz="1200" u="none" strike="noStrike" spc="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Информированность всех участников образовательного процесса, и социальной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общественности, рост оперативной обратной связи, повышение качества </a:t>
                      </a:r>
                      <a:r>
                        <a:rPr lang="ru-RU" sz="1200" u="none" strike="noStrike" spc="0"/>
                        <a:t>информации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сентябрь 2022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- май - 2023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98695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Изменения в предметно-пространственной среде ДОУ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9636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 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 музея  «История детского сада» в  детском саду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/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Обеспечение   музея  мебелью, необходимым оборудованием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  Июнь 2022-   август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30886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 летописи детского сада, видеотеки «Традиции детского сада»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Альбом «Летопись детского сада»,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Видеотека  «Традиции детского сада</a:t>
                      </a:r>
                      <a:r>
                        <a:rPr lang="ru-RU" sz="1200" u="none" strike="noStrike" spc="0"/>
                        <a:t>»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Июнь 2022-август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306823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электронной книги «Семейные традиции»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Электронная книга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«Семейные </a:t>
                      </a:r>
                      <a:r>
                        <a:rPr lang="ru-RU" sz="1200" u="none" strike="noStrike" spc="0"/>
                        <a:t>традиции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Июнь 2022-август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98695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Изменения в ресурсном обеспечении ДОУ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87379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Создание </a:t>
                      </a:r>
                      <a:r>
                        <a:rPr lang="ru-RU" sz="1200" u="none" strike="noStrike" spc="0"/>
                        <a:t>программно­методического</a:t>
                      </a:r>
                      <a:r>
                        <a:rPr lang="ru-RU" sz="1200" u="none" strike="noStrike" spc="0"/>
                        <a:t>   ресурса</a:t>
                      </a:r>
                      <a:r>
                        <a:rPr lang="ru-RU" sz="1200" u="none" strike="noStrike" spc="0"/>
                        <a:t>,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обеспечивающего успешное создание ЛРОС </a:t>
                      </a:r>
                      <a:r>
                        <a:rPr lang="ru-RU" sz="1200" u="none" strike="noStrike" spc="0"/>
                        <a:t>ДОУ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Сценарии проектов, конспектов,</a:t>
                      </a:r>
                      <a:r>
                        <a:rPr lang="ru-RU" sz="1200"/>
                        <a:t> д</a:t>
                      </a:r>
                      <a:r>
                        <a:rPr lang="ru-RU" sz="1200" u="none" strike="noStrike" spc="0"/>
                        <a:t>идактические материалы, диагностический и </a:t>
                      </a:r>
                      <a:r>
                        <a:rPr lang="ru-RU" sz="1200" u="none" strike="noStrike" spc="0"/>
                        <a:t>оценочные</a:t>
                      </a:r>
                      <a:r>
                        <a:rPr lang="ru-RU" sz="1200" u="none" strike="noStrike" spc="0"/>
                        <a:t>    </a:t>
                      </a:r>
                      <a:r>
                        <a:rPr lang="ru-RU" sz="1200" u="none" strike="noStrike" spc="0"/>
                        <a:t>инструментарии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Июнь 2022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- май 2023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  <a:tr h="98695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Изменения в управлении ДОУ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09546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Усиление целенаправленности, гибкости, коллегиальности и оперативности </a:t>
                      </a:r>
                      <a:r>
                        <a:rPr lang="ru-RU" sz="1200" u="none" strike="noStrike" spc="0"/>
                        <a:t>системы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Позитивная динамика развития демократического характера управления, программа </a:t>
                      </a:r>
                      <a:r>
                        <a:rPr lang="ru-RU" sz="1200" u="none" strike="noStrike" spc="0"/>
                        <a:t>обучающего</a:t>
                      </a:r>
                      <a:r>
                        <a:rPr lang="ru-RU" sz="1200"/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 spc="0"/>
                        <a:t>январь 2022 - декабрь 2022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22436" marR="22436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548639" y="228640"/>
            <a:ext cx="1142722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ПЛАН СОЗДАНИЯ ЛРОС. КОНТУРЫ «ДОРОЖНОЙ КАРТЫ» ПРОЕКТА   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2 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год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662545" y="243350"/>
            <a:ext cx="92437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defRPr/>
            </a:pP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ПЛАН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СОЗДАНИЯ  ЛРОС.  КОНТУРЫ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«ДОРОЖНОЙ КАРТЫ» </a:t>
            </a:r>
            <a:r>
              <a:rPr lang="ru-RU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ПРОЕКТА 3 год</a:t>
            </a:r>
            <a:endParaRPr lang="ru-RU" b="1" cap="all">
              <a:solidFill>
                <a:srgbClr val="00642D"/>
              </a:solidFill>
              <a:latin typeface="SB Sans Text Semibold"/>
              <a:ea typeface="FedraSansPro-LightItalic"/>
              <a:cs typeface="SB Sans Text Semibold"/>
            </a:endParaRPr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548641" y="897774"/>
          <a:ext cx="11338558" cy="577206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{22838BEF-8BB2-4498-84A7-C5851F593DF1}</a:tableStyleId>
              </a:tblPr>
              <a:tblGrid>
                <a:gridCol w="570883"/>
                <a:gridCol w="3801614"/>
                <a:gridCol w="5593376"/>
                <a:gridCol w="1372685"/>
              </a:tblGrid>
              <a:tr h="216131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32475" marR="3247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Наименование крупного </a:t>
                      </a: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изменения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Какой конкретный результат </a:t>
                      </a: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ожидается</a:t>
                      </a: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Когда </a:t>
                      </a:r>
                      <a:r>
                        <a:rPr lang="ru-RU" sz="1400" u="none" strike="noStrike" spc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делается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>
                    <a:solidFill>
                      <a:schemeClr val="accent2"/>
                    </a:solidFill>
                  </a:tcPr>
                </a:tc>
              </a:tr>
              <a:tr h="274582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образовательной подсистеме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57201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Внедрение УМК «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Социально­эмоциональное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развитие детей» дошкольников (5-7 лет)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Педагоги обучены работе с УМК, внедрен УМК «Социально- эмоциональное развитие детей» в старших и подготовительных группах, положительная динамика в состоянии эмоционального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фона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–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51217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Создание проектов детско- взрослых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сообшеств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Создание «зон развивающих возможностей» в кабинетах дополнительного образования (кабинет интерактивных технологий, кабинет интерактивного творчества), холлах, фойе, отдельных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группах</a:t>
                      </a:r>
                      <a:r>
                        <a:rPr lang="ru-RU" sz="110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2022 –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137291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организационной подсистеме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1217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Создание оперативного информационного обеспечения развития ЛРОС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Информированность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всех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участников  образовательного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процесса, и социальной общественности, рост оперативной обратной связи, повышение качества информации, вовлеченность воспитанников в новое объединение, предоставление возможности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участвовать  в  информировании  о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событиях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в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– 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137291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предметно-пространственной среде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11665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Создание разнообразной, многофункциональной, гибкой, автономной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пространственно-предметной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образовательной среды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Полифункциональные зоны в группах, функциональные пространства холлов и коридоров ДОУ, познавательно и творчески насыщенные кабинеты дополнительного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2023 - 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256085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музея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, пополнение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 экспонатами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 музей «История  детского сада»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сентябрь 2023 -август 2024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137291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ресурсном обеспечении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1217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профессиональной подготовке и корпоративной культуре педагогов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Рост числа педагогов, активно использующих современные технологии, владеющие методами проектной и исследовательской деятельности, участвующих в сетевом сообществе, участвующих и побеждающих в конкурсах, фестивалях различных уровней, владеющих корпоративной культурой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2023 - 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36759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Создание 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программно­методического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 ресурса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обеспечивающего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успешное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создание 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ЛРОС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 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Программы, сценарии проектов, конспектов, дидактические материалы, диагностический и оценочные </a:t>
                      </a: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инструментарии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2023 - 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  <a:tr h="180266">
                <a:tc grid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Изменения в управлении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1217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Усиление целенаправленности, гибкости, коллегиальности и оперативности системы управления ДОУ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Позитивная динамика развития демократического характера управления, программа обучающего семинара по повышению профессиональны компетенций административной команды и других участников образовательных отношений в вопросах управления.  обновленная система управления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 anchor="b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u="none" strike="noStrike" spc="0">
                          <a:latin typeface="Times New Roman"/>
                          <a:cs typeface="Times New Roman"/>
                        </a:rPr>
                        <a:t>январь 2023 - май 2023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32475" marR="32475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94125" y="1698625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7813" algn="l"/>
              </a:tabLst>
              <a:defRPr/>
            </a:pPr>
            <a:br>
              <a:rPr lang="ru-RU" sz="14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</a:br>
            <a:endParaRPr lang="ru-RU" sz="15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7813" algn="l"/>
              </a:tabLst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18661" y="1173750"/>
            <a:ext cx="1137519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УПРАВЛЕНЧЕСКОЕ СОПРОВОЖДЕНИЕ ПРОЕКТА</a:t>
            </a:r>
            <a:endParaRPr/>
          </a:p>
        </p:txBody>
      </p:sp>
      <p:sp>
        <p:nvSpPr>
          <p:cNvPr id="22" name="Shape 485"/>
          <p:cNvSpPr>
            <a:spLocks noChangeArrowheads="1"/>
          </p:cNvSpPr>
          <p:nvPr/>
        </p:nvSpPr>
        <p:spPr bwMode="auto">
          <a:xfrm>
            <a:off x="449862" y="1765886"/>
            <a:ext cx="11375194" cy="451564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Разработка новых нормативно-правовых документов, обеспечивающих деятельность дошкольного учреждения с учетом вносимых изменений по развитию ЛРОС.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Осуществление общего контроля и координация работы по реализации  проекта.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Организация  и сопровождение  работы профессионального  обучающего  сообщества.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Обучение педагогов  методикам социально-эмоционального развития   и  развития  личностного  потенциала  детей.</a:t>
            </a:r>
            <a:endParaRPr/>
          </a:p>
          <a:p>
            <a:pPr marL="514350" indent="-514350">
              <a:buFont typeface="Arial"/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Проведение  экспертизы  состояния ЛРОС. 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Разработка  и  реализация   «дорожной  карты».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 Создание единой базы УМК по  ЛРОС.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Промежуточная  оценка  эффективности  проекта.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28952" y="785635"/>
            <a:ext cx="8297125" cy="34981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600" b="1" cap="all">
              <a:solidFill>
                <a:srgbClr val="00642D"/>
              </a:solidFill>
              <a:latin typeface="Fedra Sans Pro Book"/>
              <a:ea typeface="Fedra Sans Pro Light"/>
            </a:endParaRPr>
          </a:p>
          <a:p>
            <a:pPr algn="ctr">
              <a:defRPr/>
            </a:pPr>
            <a:r>
              <a:rPr lang="ru-RU" sz="5400">
                <a:solidFill>
                  <a:srgbClr val="002060"/>
                </a:solidFill>
              </a:rPr>
              <a:t>БЛАГОДАРИМ  ЗА ВНИМАНИЕ!</a:t>
            </a:r>
            <a:endParaRPr lang="ru-RU" sz="5400">
              <a:solidFill>
                <a:srgbClr val="002060"/>
              </a:solidFill>
            </a:endParaRPr>
          </a:p>
        </p:txBody>
      </p:sp>
      <p:pic>
        <p:nvPicPr>
          <p:cNvPr id="6" name="Рисунок 5" descr="C:\Documents and Settings\Ketovods4\Рабочий стол\Д26813.jpg"/>
          <p:cNvPicPr/>
          <p:nvPr/>
        </p:nvPicPr>
        <p:blipFill>
          <a:blip r:embed="rId2"/>
          <a:stretch/>
        </p:blipFill>
        <p:spPr bwMode="auto">
          <a:xfrm>
            <a:off x="742819" y="566974"/>
            <a:ext cx="2089833" cy="182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Ketovods4\Мои документы\Фото\Фото детсад\P1070468.JPG"/>
          <p:cNvPicPr/>
          <p:nvPr/>
        </p:nvPicPr>
        <p:blipFill>
          <a:blip r:embed="rId3"/>
          <a:stretch/>
        </p:blipFill>
        <p:spPr bwMode="auto">
          <a:xfrm>
            <a:off x="470453" y="2613991"/>
            <a:ext cx="2362199" cy="184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Ketovods4\Рабочий стол\фото\ОСень 3.jpg"/>
          <p:cNvPicPr/>
          <p:nvPr/>
        </p:nvPicPr>
        <p:blipFill>
          <a:blip r:embed="rId4"/>
          <a:stretch/>
        </p:blipFill>
        <p:spPr bwMode="auto">
          <a:xfrm>
            <a:off x="9332843" y="4631561"/>
            <a:ext cx="2445027" cy="180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Ketovods4\Мои документы\Фото детского сада\2017 - 2018\фото\Изображение 141.jpg"/>
          <p:cNvPicPr/>
          <p:nvPr/>
        </p:nvPicPr>
        <p:blipFill>
          <a:blip r:embed="rId5"/>
          <a:stretch/>
        </p:blipFill>
        <p:spPr bwMode="auto">
          <a:xfrm>
            <a:off x="420757" y="4631561"/>
            <a:ext cx="2411895" cy="173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анирование005"/>
          <p:cNvPicPr/>
          <p:nvPr/>
        </p:nvPicPr>
        <p:blipFill>
          <a:blip r:embed="rId6"/>
          <a:stretch/>
        </p:blipFill>
        <p:spPr bwMode="auto">
          <a:xfrm>
            <a:off x="3424896" y="4631561"/>
            <a:ext cx="2240409" cy="180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Ketovods4\Мои документы\Фото для МШ\логопед  2013 г\P1120119.JPG"/>
          <p:cNvPicPr/>
          <p:nvPr/>
        </p:nvPicPr>
        <p:blipFill>
          <a:blip r:embed="rId7"/>
          <a:stretch/>
        </p:blipFill>
        <p:spPr bwMode="auto">
          <a:xfrm>
            <a:off x="6233736" y="4631561"/>
            <a:ext cx="2721419" cy="1802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890459"/>
            <a:ext cx="10689021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КРАТКАЯ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 СПРАВКА 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ОБ Образовательной Организации</a:t>
            </a:r>
            <a:endParaRPr/>
          </a:p>
        </p:txBody>
      </p:sp>
      <p:sp>
        <p:nvSpPr>
          <p:cNvPr id="11" name="Shape 485"/>
          <p:cNvSpPr>
            <a:spLocks noChangeArrowheads="1"/>
          </p:cNvSpPr>
          <p:nvPr/>
        </p:nvSpPr>
        <p:spPr bwMode="auto">
          <a:xfrm>
            <a:off x="253323" y="1864060"/>
            <a:ext cx="11660382" cy="3831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lnSpc>
                <a:spcPct val="120000"/>
              </a:lnSpc>
              <a:defRPr/>
            </a:pPr>
            <a:r>
              <a:rPr lang="ru-RU">
                <a:latin typeface="Times New Roman"/>
                <a:cs typeface="Times New Roman"/>
              </a:rPr>
              <a:t>     </a:t>
            </a:r>
            <a:r>
              <a:rPr lang="ru-RU" sz="2400">
                <a:latin typeface="Times New Roman"/>
                <a:cs typeface="Times New Roman"/>
              </a:rPr>
              <a:t>Муниципальное  </a:t>
            </a:r>
            <a:r>
              <a:rPr lang="ru-RU" sz="2400">
                <a:latin typeface="Times New Roman"/>
                <a:cs typeface="Times New Roman"/>
              </a:rPr>
              <a:t>казенное  дошкольное  образовательное  учреждение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   «</a:t>
            </a:r>
            <a:r>
              <a:rPr lang="ru-RU" sz="2400">
                <a:latin typeface="Times New Roman"/>
                <a:cs typeface="Times New Roman"/>
              </a:rPr>
              <a:t>Кетовский</a:t>
            </a:r>
            <a:r>
              <a:rPr lang="ru-RU" sz="2400">
                <a:latin typeface="Times New Roman"/>
                <a:cs typeface="Times New Roman"/>
              </a:rPr>
              <a:t>  детский  сад  общеразвивающего  вида № 4».</a:t>
            </a:r>
            <a:endParaRPr lang="ru-RU" sz="240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   В </a:t>
            </a:r>
            <a:r>
              <a:rPr lang="ru-RU" sz="2400">
                <a:latin typeface="Times New Roman"/>
                <a:cs typeface="Times New Roman"/>
              </a:rPr>
              <a:t>дошкольном учреждении функционирует 13 групп с 10час. 30 мин. пребыванием детей: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    1  </a:t>
            </a:r>
            <a:r>
              <a:rPr lang="ru-RU" sz="2400">
                <a:latin typeface="Times New Roman"/>
                <a:cs typeface="Times New Roman"/>
              </a:rPr>
              <a:t>группа комбинированной направленности,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     12 </a:t>
            </a:r>
            <a:r>
              <a:rPr lang="ru-RU" sz="2400">
                <a:latin typeface="Times New Roman"/>
                <a:cs typeface="Times New Roman"/>
              </a:rPr>
              <a:t>групп общеразвивающей направленности.</a:t>
            </a:r>
            <a:endParaRPr/>
          </a:p>
          <a:p>
            <a:pPr indent="90488">
              <a:lnSpc>
                <a:spcPct val="120000"/>
              </a:lnSpc>
              <a:defRPr/>
            </a:pPr>
            <a:r>
              <a:rPr lang="ru-RU" sz="2400">
                <a:latin typeface="Times New Roman"/>
                <a:cs typeface="Times New Roman"/>
              </a:rPr>
              <a:t>   Детский </a:t>
            </a:r>
            <a:r>
              <a:rPr lang="ru-RU" sz="2400">
                <a:latin typeface="Times New Roman"/>
                <a:cs typeface="Times New Roman"/>
              </a:rPr>
              <a:t>сад </a:t>
            </a:r>
            <a:r>
              <a:rPr lang="ru-RU" sz="2400">
                <a:latin typeface="Times New Roman"/>
                <a:cs typeface="Times New Roman"/>
              </a:rPr>
              <a:t>является призером  многочисленных  международных, региональных,  муниципальных конкурсов</a:t>
            </a: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5" name="Picture 2" descr="H:\фото педагогов\~SC_953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14899" y="5256042"/>
            <a:ext cx="2646654" cy="1526448"/>
          </a:xfrm>
          <a:prstGeom prst="rect">
            <a:avLst/>
          </a:prstGeom>
          <a:noFill/>
        </p:spPr>
      </p:pic>
      <p:pic>
        <p:nvPicPr>
          <p:cNvPr id="6" name="Picture 2" descr="C:\Users\user\Desktop\p1_detsad2_foto1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132320" y="5251902"/>
            <a:ext cx="2553323" cy="1530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etovods4\Рабочий стол\слайд 3 концепция программы 2б  2021г (2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2447478" y="659580"/>
            <a:ext cx="69645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Результаты </a:t>
            </a: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  Исследования  </a:t>
            </a: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СРЕДЫ ОО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etovods4\Рабочий стол\слайд 4 концепция программы 2б  2021г (2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79196" y="275215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2255118" y="659580"/>
            <a:ext cx="73492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Результаты </a:t>
            </a: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   Исследования    СРЕДЫ   </a:t>
            </a:r>
            <a:r>
              <a:rPr lang="ru-RU" sz="2400" b="1" cap="all">
                <a:solidFill>
                  <a:srgbClr val="00642D"/>
                </a:solidFill>
                <a:latin typeface="Times New Roman"/>
                <a:ea typeface="Fedra Sans Pro Light"/>
                <a:cs typeface="Times New Roman"/>
              </a:rPr>
              <a:t>ОО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etovods4\Рабочий стол\IMG_20211221_114219.jpg"/>
          <p:cNvPicPr>
            <a:picLocks noChangeAspect="1" noChangeArrowheads="1"/>
          </p:cNvPicPr>
          <p:nvPr/>
        </p:nvPicPr>
        <p:blipFill>
          <a:blip r:embed="rId2"/>
          <a:srcRect l="0" t="3978" r="9215" b="0"/>
          <a:stretch/>
        </p:blipFill>
        <p:spPr bwMode="auto">
          <a:xfrm rot="16199999">
            <a:off x="1224347" y="1985748"/>
            <a:ext cx="2502923" cy="3529717"/>
          </a:xfrm>
          <a:prstGeom prst="rect">
            <a:avLst/>
          </a:prstGeom>
          <a:noFill/>
        </p:spPr>
      </p:pic>
      <p:pic>
        <p:nvPicPr>
          <p:cNvPr id="3075" name="Picture 3" descr="C:\Documents and Settings\Ketovods4\Рабочий стол\IMG_20211221_11423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16199999">
            <a:off x="8779457" y="2071041"/>
            <a:ext cx="2568631" cy="3424841"/>
          </a:xfrm>
          <a:prstGeom prst="rect">
            <a:avLst/>
          </a:prstGeom>
          <a:noFill/>
        </p:spPr>
      </p:pic>
      <p:pic>
        <p:nvPicPr>
          <p:cNvPr id="3077" name="Picture 5" descr="C:\Documents and Settings\Ketovods4\Рабочий стол\IMG_20211221_11425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991375" y="2040612"/>
            <a:ext cx="2564996" cy="34199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797926" y="1371600"/>
            <a:ext cx="67784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2400" b="1">
                <a:latin typeface="Times New Roman"/>
                <a:cs typeface="Times New Roman"/>
              </a:rPr>
              <a:t>Проективная    методика </a:t>
            </a:r>
            <a:r>
              <a:rPr lang="ru-RU" sz="2400" b="1">
                <a:latin typeface="Times New Roman"/>
                <a:cs typeface="Times New Roman"/>
              </a:rPr>
              <a:t>«Я  в  детском  саду». </a:t>
            </a:r>
            <a:endParaRPr lang="ru-RU" sz="2400" b="1" cap="all">
              <a:solidFill>
                <a:srgbClr val="00642D"/>
              </a:solidFill>
              <a:latin typeface="Times New Roman"/>
              <a:ea typeface="Fedra Sans Pro Ligh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5396" y="1351366"/>
            <a:ext cx="1216660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Результаты  и 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предварительные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выводы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Исследования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 СРЕДЫ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ОО</a:t>
            </a:r>
            <a:endParaRPr/>
          </a:p>
        </p:txBody>
      </p:sp>
      <p:sp>
        <p:nvSpPr>
          <p:cNvPr id="7" name="Shape 485"/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sz="1850">
              <a:latin typeface="SB Sans Text Thin"/>
              <a:ea typeface="FedraSansPro-Light"/>
              <a:cs typeface="SB Sans Text Thin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sz="3200">
                <a:latin typeface="SB Sans Text Thin"/>
                <a:ea typeface="FedraSansPro-Light"/>
                <a:cs typeface="SB Sans Text Thin"/>
              </a:rPr>
              <a:t>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90068" y="2638542"/>
            <a:ext cx="113704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Анализ образовательной среды показал, что в дошкольном учреждении </a:t>
            </a:r>
            <a:r>
              <a:rPr lang="ru-RU" sz="2800">
                <a:latin typeface="Times New Roman"/>
                <a:cs typeface="Times New Roman"/>
              </a:rPr>
              <a:t>преобладает  </a:t>
            </a:r>
            <a:r>
              <a:rPr lang="ru-RU" sz="2800" i="1"/>
              <a:t>догматическая </a:t>
            </a:r>
            <a:r>
              <a:rPr lang="ru-RU" sz="2800" i="1"/>
              <a:t>и  карьерная </a:t>
            </a:r>
            <a:r>
              <a:rPr lang="ru-RU" sz="2800" i="1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среда </a:t>
            </a:r>
            <a:r>
              <a:rPr lang="ru-RU" sz="2800">
                <a:latin typeface="Times New Roman"/>
                <a:cs typeface="Times New Roman"/>
              </a:rPr>
              <a:t>( по </a:t>
            </a:r>
            <a:r>
              <a:rPr lang="ru-RU" sz="2800">
                <a:latin typeface="Times New Roman"/>
                <a:cs typeface="Times New Roman"/>
              </a:rPr>
              <a:t>Ясвину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В.А.)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 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По </a:t>
            </a:r>
            <a:r>
              <a:rPr lang="ru-RU" sz="2800">
                <a:latin typeface="Times New Roman"/>
                <a:cs typeface="Times New Roman"/>
              </a:rPr>
              <a:t>результатам диагностики показатель </a:t>
            </a:r>
            <a:r>
              <a:rPr lang="ru-RU" sz="2800" i="1">
                <a:latin typeface="Times New Roman"/>
                <a:cs typeface="Times New Roman"/>
              </a:rPr>
              <a:t>эмоциональности</a:t>
            </a:r>
            <a:r>
              <a:rPr lang="ru-RU" sz="2800">
                <a:latin typeface="Times New Roman"/>
                <a:cs typeface="Times New Roman"/>
              </a:rPr>
              <a:t> среды и </a:t>
            </a:r>
            <a:r>
              <a:rPr lang="ru-RU" sz="2800" i="1">
                <a:latin typeface="Times New Roman"/>
                <a:cs typeface="Times New Roman"/>
              </a:rPr>
              <a:t>социальной  активности </a:t>
            </a:r>
            <a:r>
              <a:rPr lang="ru-RU" sz="2800">
                <a:latin typeface="Times New Roman"/>
                <a:cs typeface="Times New Roman"/>
              </a:rPr>
              <a:t>низок.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 xmlns:a="http://schemas.openxmlformats.org/drawingml/2006/main"/>
          </p:cNvGraphicFramePr>
          <p:nvPr/>
        </p:nvGraphicFramePr>
        <p:xfrm>
          <a:off x="623391" y="1124746"/>
          <a:ext cx="11233248" cy="5214613"/>
          <a:chOff x="0" y="0"/>
          <a:chExt cx="11233248" cy="52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67202" y="875207"/>
            <a:ext cx="1216660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ЦЕЛЕВЫЕ    ГРУППЫ   </a:t>
            </a: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ПРОЕКТА, </a:t>
            </a:r>
            <a:endParaRPr/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3200" b="1" cap="all">
                <a:solidFill>
                  <a:srgbClr val="00642D"/>
                </a:solidFill>
                <a:latin typeface="SB Sans Text Semibold"/>
                <a:ea typeface="FedraSansPro-LightItalic"/>
                <a:cs typeface="SB Sans Text Semibold"/>
              </a:rPr>
              <a:t>БЛАГОПОЛУЧАТЕЛИ</a:t>
            </a:r>
            <a:endParaRPr/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90617" y="2354256"/>
            <a:ext cx="11487705" cy="39178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/>
              <a:buChar char="•"/>
              <a:defRPr/>
            </a:pPr>
            <a:endParaRPr lang="ru-RU" sz="3750">
              <a:latin typeface="SB Sans Text Thin"/>
              <a:ea typeface="FedraSansPro-Light"/>
              <a:cs typeface="SB Sans Text Thi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06747" y="2086087"/>
            <a:ext cx="11096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Воспитанники</a:t>
            </a:r>
            <a:r>
              <a:rPr lang="ru-RU" sz="2000">
                <a:latin typeface="Times New Roman"/>
                <a:cs typeface="Times New Roman"/>
              </a:rPr>
              <a:t> -  приобретут первоначальный опыт общения в социуме, развитие эмоционального интеллекта, творческого  потенциала, укрепление веры в себя.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Педагоги</a:t>
            </a:r>
            <a:r>
              <a:rPr lang="ru-RU" sz="2000">
                <a:latin typeface="Times New Roman"/>
                <a:cs typeface="Times New Roman"/>
              </a:rPr>
              <a:t> – получат возможность  для творческой самореализации; сформируют установки, отношения к себе, миру и способам действия; повысят свой  эмоциональный  интеллект и  критическое  мышление.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Родители</a:t>
            </a:r>
            <a:r>
              <a:rPr lang="ru-RU" sz="2000">
                <a:latin typeface="Times New Roman"/>
                <a:cs typeface="Times New Roman"/>
              </a:rPr>
              <a:t> – возможность участия в творческих совместных детско-родительских событиях детского сада, расширение возможностей для удовлетворения потребностей детей в творческом самовыражении.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Администрация </a:t>
            </a:r>
            <a:r>
              <a:rPr lang="ru-RU" sz="2000">
                <a:latin typeface="Times New Roman"/>
                <a:cs typeface="Times New Roman"/>
              </a:rPr>
              <a:t>– совершенствование управленческих компетенций, личностное развитие, активное сообщество педагогов, творческая личностно-развивающая  образовательная  среда ДОУ.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Образовательной организации</a:t>
            </a:r>
            <a:r>
              <a:rPr lang="ru-RU" sz="2000" b="1" i="1">
                <a:latin typeface="Times New Roman"/>
                <a:cs typeface="Times New Roman"/>
              </a:rPr>
              <a:t> -</a:t>
            </a:r>
            <a:r>
              <a:rPr lang="ru-RU" sz="2000">
                <a:latin typeface="Times New Roman"/>
                <a:cs typeface="Times New Roman"/>
              </a:rPr>
              <a:t> создание открытой системы с наличием ЛРОС для повышения личностного потенциала участников образовательного процесса, способствующей развитию способностей каждого ребенка в образовательной деятельности и творчестве, обеспечивающих его успешность, повышение имиджа</a:t>
            </a:r>
            <a:r>
              <a:rPr lang="ru-RU" sz="2000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345852" y="2049508"/>
            <a:ext cx="2912738" cy="2234963"/>
            <a:chOff x="-150473" y="1310509"/>
            <a:chExt cx="2821371" cy="1679721"/>
          </a:xfrm>
        </p:grpSpPr>
        <p:sp>
          <p:nvSpPr>
            <p:cNvPr id="3" name="TextBox 9"/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666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  <a:defRPr/>
              </a:pPr>
              <a:r>
                <a:rPr lang="ru-RU" sz="3200" b="1" cap="all">
                  <a:solidFill>
                    <a:srgbClr val="00642D"/>
                  </a:solidFill>
                  <a:latin typeface="SB Sans Text Semibold"/>
                  <a:ea typeface="FedraSansPro-LightItalic"/>
                  <a:cs typeface="SB Sans Text Semibold"/>
                </a:rPr>
                <a:t>ЦЕЛИ ПРОЕКТА </a:t>
              </a:r>
              <a:endParaRPr/>
            </a:p>
          </p:txBody>
        </p:sp>
        <p:pic>
          <p:nvPicPr>
            <p:cNvPr id="4" name="Рисунок 3" descr="Головоломка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 bwMode="auto">
          <a:xfrm>
            <a:off x="3232547" y="777959"/>
            <a:ext cx="8539207" cy="97229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ea typeface="FedraSansPro-Light"/>
                <a:cs typeface="Times New Roman"/>
              </a:rPr>
              <a:t>Цель </a:t>
            </a:r>
            <a:r>
              <a:rPr lang="ru-RU">
                <a:solidFill>
                  <a:schemeClr val="tx1"/>
                </a:solidFill>
                <a:latin typeface="Times New Roman"/>
                <a:ea typeface="FedraSansPro-Light"/>
                <a:cs typeface="Times New Roman"/>
              </a:rPr>
              <a:t>– </a:t>
            </a:r>
            <a:r>
              <a:rPr lang="ru-RU">
                <a:latin typeface="Times New Roman"/>
                <a:cs typeface="Times New Roman"/>
              </a:rPr>
              <a:t>Создание  творческой личностно-развивающей образовательной  среды  для  социально-эмоционального  развития  дошкольников посредством  активных  форм взаимодействия  с  семьей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32546" y="2049508"/>
            <a:ext cx="8645237" cy="325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ea typeface="FedraSansPro-Light"/>
                <a:cs typeface="Times New Roman"/>
              </a:rPr>
              <a:t>Цель 1: </a:t>
            </a:r>
            <a:endParaRPr/>
          </a:p>
          <a:p>
            <a:pPr lvl="0" algn="just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Новые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возможности для участников образовательного процесса: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       - развитие эмоционального интеллекта, творческого потенциала воспитанников дошкольного учреждения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- творческая самореализация, повышение профессиональной компетентности педагогов по вопросам организации личностно-развивающей  образовательной   среды в дошкольном учреждении (знакомство с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учебно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–методическим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комплектом «Социально-эмоциональное развитие»)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   - возможность родителям реализовать собственные ожидания, мечты по поводу успешного будущего своего ребенка, получение профессиональной поддержки в трудных жизненных ситуациях, связанных с воспитанием детей</a:t>
            </a:r>
            <a:endParaRPr/>
          </a:p>
          <a:p>
            <a:pPr marL="342900" indent="-342900">
              <a:defRPr/>
            </a:pPr>
            <a:endParaRPr lang="ru-RU" sz="1600">
              <a:solidFill>
                <a:schemeClr val="tx1"/>
              </a:solidFill>
              <a:latin typeface="SB Sans Text Thin"/>
              <a:ea typeface="FedraSansPro-Light"/>
              <a:cs typeface="SB Sans Text Thi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85562" y="5519651"/>
            <a:ext cx="8539208" cy="94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ea typeface="FedraSansPro-Light"/>
                <a:cs typeface="Times New Roman"/>
              </a:rPr>
              <a:t>Цель 2: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Улучшение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результатов деятельности дошкольного учреждения по социально-эмоциональному и личностному развитию дошкольников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Произвольный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Kitsen, Andrey</dc:creator>
  <cp:keywords/>
  <dc:description/>
  <dc:identifier/>
  <dc:language/>
  <cp:lastModifiedBy>наталья ботникова</cp:lastModifiedBy>
  <cp:revision>110</cp:revision>
  <dcterms:created xsi:type="dcterms:W3CDTF">2021-05-31T10:14:14Z</dcterms:created>
  <dcterms:modified xsi:type="dcterms:W3CDTF">2023-10-20T07:19:37Z</dcterms:modified>
  <cp:category/>
  <cp:contentStatus/>
  <cp:version/>
</cp:coreProperties>
</file>